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1" autoAdjust="0"/>
    <p:restoredTop sz="94608" autoAdjust="0"/>
  </p:normalViewPr>
  <p:slideViewPr>
    <p:cSldViewPr>
      <p:cViewPr varScale="1">
        <p:scale>
          <a:sx n="99" d="100"/>
          <a:sy n="99" d="100"/>
        </p:scale>
        <p:origin x="-1254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pull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-1" y="-285776"/>
            <a:ext cx="3714745" cy="5071324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11" name="Рисунок 10" descr="C:\Users\user\Desktop\Пушкин\pero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48" y="3071810"/>
            <a:ext cx="307183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2786050" y="6000768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Виртуальная выставка</a:t>
            </a:r>
            <a:endParaRPr lang="ru-RU" b="1" i="1" dirty="0">
              <a:solidFill>
                <a:schemeClr val="bg1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13" name="image" descr="http://x-lines.ru/letters/i/cyrillicscript/0652/01012d/60/0/gaopbqgtt5em5wcx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571480"/>
            <a:ext cx="1347786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" descr="http://x-lines.ru/letters/i/cyrillicscript/0652/01012d/60/0/4nx7dy6ttdemiwfa4n67dyqozmemtwf3rdemjwfi4n67ddby4nopbxsto8eadwfa4nhy.pn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928670"/>
            <a:ext cx="5500694" cy="771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" descr="http://x-lines.ru/letters/i/cyrillicscript/0652/01012d/60/0/4nkpbpqozzeaaegtodea8wcb4gy7bqsoz5em8wf6rdea9wfz4gf7bqsosy.pn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14810" y="1643050"/>
            <a:ext cx="3714777" cy="742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age" descr="http://x-lines.ru/letters/i/cyrillicscript/0652/01012d/60/0/rmek6egozeopbrsosdemaegozxemmwc84gb1bwf14n9pdyqoz9em7wfh4nhpbxqosdem5wcc4n47bxbn.pn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596" y="4357694"/>
            <a:ext cx="8429684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C:\Users\user\Desktop\Пушкин\17341_html_m5a5ed701[1].png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717" r="51897"/>
          <a:stretch>
            <a:fillRect/>
          </a:stretch>
        </p:blipFill>
        <p:spPr bwMode="auto">
          <a:xfrm>
            <a:off x="0" y="0"/>
            <a:ext cx="2428860" cy="721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user\Desktop\Пушкин\КНИГИ\Путеводитель по Пушкину.jpg"/>
          <p:cNvPicPr/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500034" y="571480"/>
            <a:ext cx="1716716" cy="243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C:\Users\user\Desktop\Пушкин\КНИГИ\Пушкин Школьный энциклопедич.jpg"/>
          <p:cNvPicPr/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500034" y="3357562"/>
            <a:ext cx="1726093" cy="243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714612" y="642918"/>
            <a:ext cx="58579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Путеводитель по Пушкину. – СПб. : Академический проект, 1997. – 432 с.</a:t>
            </a:r>
            <a:endParaRPr lang="ru-RU" sz="1200" dirty="0" smtClean="0">
              <a:solidFill>
                <a:schemeClr val="bg1"/>
              </a:solidFill>
            </a:endParaRPr>
          </a:p>
          <a:p>
            <a:pPr indent="182563"/>
            <a:r>
              <a:rPr lang="ru-RU" sz="1200" dirty="0" smtClean="0">
                <a:solidFill>
                  <a:schemeClr val="bg1"/>
                </a:solidFill>
              </a:rPr>
              <a:t>«Путеводитель по Пушкину» - уникальное по широте охвата издание, в работе над ним принимали участие лучшие пушкинисты первой половины </a:t>
            </a:r>
            <a:r>
              <a:rPr lang="en-US" sz="1200" dirty="0" smtClean="0">
                <a:solidFill>
                  <a:schemeClr val="bg1"/>
                </a:solidFill>
              </a:rPr>
              <a:t>XX </a:t>
            </a:r>
            <a:r>
              <a:rPr lang="ru-RU" sz="1200" dirty="0" smtClean="0">
                <a:solidFill>
                  <a:schemeClr val="bg1"/>
                </a:solidFill>
              </a:rPr>
              <a:t>века: Б.В. Томашевский, Ю.Н. Тынянов, М.А. </a:t>
            </a:r>
            <a:r>
              <a:rPr lang="ru-RU" sz="1200" dirty="0" err="1" smtClean="0">
                <a:solidFill>
                  <a:schemeClr val="bg1"/>
                </a:solidFill>
              </a:rPr>
              <a:t>Цявловский</a:t>
            </a:r>
            <a:r>
              <a:rPr lang="ru-RU" sz="1200" dirty="0" smtClean="0">
                <a:solidFill>
                  <a:schemeClr val="bg1"/>
                </a:solidFill>
              </a:rPr>
              <a:t>, С.М. </a:t>
            </a:r>
            <a:r>
              <a:rPr lang="ru-RU" sz="1200" dirty="0" err="1" smtClean="0">
                <a:solidFill>
                  <a:schemeClr val="bg1"/>
                </a:solidFill>
              </a:rPr>
              <a:t>Бонди</a:t>
            </a:r>
            <a:r>
              <a:rPr lang="ru-RU" sz="1200" dirty="0" smtClean="0">
                <a:solidFill>
                  <a:schemeClr val="bg1"/>
                </a:solidFill>
              </a:rPr>
              <a:t>, П.Е. Щеголев и др. «Путеводитель» содержит статьи, посвященные всем произведениям Пушкина, их персонажам, друзьям и современникам поэта, книгам, которые читал Пушкин, местам, в которых он бывал – всему, что так или иначе связано с Пушкиным и может помочь более глубокому и точному пониманию его творчества. «Путеводитель» по сей день не утратил своей ценности и интересен не только как уникальная Пушкинская энциклопедия, но и как памятник отечественной филологической науки, не имеющей аналогов по блеску и количеству собравшихся вокруг него «звезд». Печатается по изданию 1931 года.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857488" y="3571876"/>
            <a:ext cx="57150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А.С. Пушкин. Школьный</a:t>
            </a:r>
            <a:r>
              <a:rPr lang="ru-RU" sz="1200" dirty="0" smtClean="0">
                <a:solidFill>
                  <a:schemeClr val="bg1"/>
                </a:solidFill>
              </a:rPr>
              <a:t> </a:t>
            </a:r>
            <a:r>
              <a:rPr lang="ru-RU" sz="1200" b="1" dirty="0" smtClean="0">
                <a:solidFill>
                  <a:schemeClr val="bg1"/>
                </a:solidFill>
              </a:rPr>
              <a:t>энциклопедический словарь / Сост. П.Я. Коровина,  В.И. Коровин. - М. : Просвещение, 1999. - 776 с. : ил.</a:t>
            </a:r>
          </a:p>
          <a:p>
            <a:pPr indent="182563"/>
            <a:r>
              <a:rPr lang="ru-RU" sz="1200" dirty="0" smtClean="0">
                <a:solidFill>
                  <a:schemeClr val="bg1"/>
                </a:solidFill>
              </a:rPr>
              <a:t>Пушкинский Энциклопедический словарь знакомит читателей со всеми сторонами творческого наследия поэта и его биографии. В него включены статьи, посвященные каждому произведению Пушкина, вопросам поэтики, пушкинскому окружению, памятным местам, изучению творчества Пушкина в школе.</a:t>
            </a:r>
          </a:p>
          <a:p>
            <a:pPr indent="182563"/>
            <a:r>
              <a:rPr lang="ru-RU" sz="1200" dirty="0" smtClean="0">
                <a:solidFill>
                  <a:schemeClr val="bg1"/>
                </a:solidFill>
              </a:rPr>
              <a:t> Настоящий словарь не академическое, а научно-популярное издание. Он не претендует на полноту освещения текстологических, источниковедческих и прочих проблем пушкинского творчества. Он ставит перед собой более скромные цели – кратко познакомить читателей с наиболее значительными произведениями Пушкина, дать ключ к их толкованию.</a:t>
            </a:r>
            <a:endParaRPr lang="ru-RU" sz="1200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C:\Users\user\Desktop\Пушкин\17341_html_m5a5ed701[1].png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717" r="51897"/>
          <a:stretch>
            <a:fillRect/>
          </a:stretch>
        </p:blipFill>
        <p:spPr bwMode="auto">
          <a:xfrm>
            <a:off x="0" y="0"/>
            <a:ext cx="2428860" cy="721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user\Desktop\Пушкин\КНИГИ\Пушкин в Царском селе.jpg"/>
          <p:cNvPicPr/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357158" y="428604"/>
            <a:ext cx="1766458" cy="243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714612" y="571480"/>
            <a:ext cx="55007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А.С. Пушкин</a:t>
            </a:r>
            <a:r>
              <a:rPr lang="ru-RU" sz="1200" dirty="0" smtClean="0">
                <a:solidFill>
                  <a:schemeClr val="bg1"/>
                </a:solidFill>
              </a:rPr>
              <a:t> в </a:t>
            </a:r>
            <a:r>
              <a:rPr lang="ru-RU" sz="1200" b="1" dirty="0" smtClean="0">
                <a:solidFill>
                  <a:schemeClr val="bg1"/>
                </a:solidFill>
              </a:rPr>
              <a:t>Царском Селе: 1831 / Сост. Т.И. Галкина, ред. Э.С. Лебедева, А.Н. Марков. – СПб., 1999. – («Христианская культура: Пушкинская эпоха». </a:t>
            </a:r>
            <a:r>
              <a:rPr lang="ru-RU" sz="1200" b="1" dirty="0" err="1" smtClean="0">
                <a:solidFill>
                  <a:schemeClr val="bg1"/>
                </a:solidFill>
              </a:rPr>
              <a:t>Вып</a:t>
            </a:r>
            <a:r>
              <a:rPr lang="ru-RU" sz="1200" b="1" dirty="0" smtClean="0">
                <a:solidFill>
                  <a:schemeClr val="bg1"/>
                </a:solidFill>
              </a:rPr>
              <a:t>. </a:t>
            </a:r>
            <a:r>
              <a:rPr lang="en-US" sz="1200" b="1" dirty="0" smtClean="0">
                <a:solidFill>
                  <a:schemeClr val="bg1"/>
                </a:solidFill>
              </a:rPr>
              <a:t>XX</a:t>
            </a:r>
            <a:r>
              <a:rPr lang="ru-RU" sz="1200" b="1" dirty="0" smtClean="0">
                <a:solidFill>
                  <a:schemeClr val="bg1"/>
                </a:solidFill>
              </a:rPr>
              <a:t>)</a:t>
            </a:r>
          </a:p>
          <a:p>
            <a:pPr indent="182563"/>
            <a:r>
              <a:rPr lang="ru-RU" sz="1200" dirty="0" smtClean="0">
                <a:solidFill>
                  <a:schemeClr val="bg1"/>
                </a:solidFill>
              </a:rPr>
              <a:t>У Пушкина было острое ощущение причинно-следственных  и временных связей , пульсирующий поток времени поэт ощущал всем своим существом – «таковой организм», недаром он любил проставлять даты в процессе  своей работы. Однако изданные пушкинские «Летописи» (М. </a:t>
            </a:r>
            <a:r>
              <a:rPr lang="ru-RU" sz="1200" dirty="0" err="1" smtClean="0">
                <a:solidFill>
                  <a:schemeClr val="bg1"/>
                </a:solidFill>
              </a:rPr>
              <a:t>Цявловского</a:t>
            </a:r>
            <a:r>
              <a:rPr lang="ru-RU" sz="1200" dirty="0" smtClean="0">
                <a:solidFill>
                  <a:schemeClr val="bg1"/>
                </a:solidFill>
              </a:rPr>
              <a:t>, Н. </a:t>
            </a:r>
            <a:r>
              <a:rPr lang="ru-RU" sz="1200" dirty="0" err="1" smtClean="0">
                <a:solidFill>
                  <a:schemeClr val="bg1"/>
                </a:solidFill>
              </a:rPr>
              <a:t>Лернера</a:t>
            </a:r>
            <a:r>
              <a:rPr lang="ru-RU" sz="1200" dirty="0" smtClean="0">
                <a:solidFill>
                  <a:schemeClr val="bg1"/>
                </a:solidFill>
              </a:rPr>
              <a:t>) совсем почти не соотносят авторских помет с датами православного календаря. Метод такого сопоставления впервые применен в работе Т.И. Галкиной, предлагаемой вниманию читателей.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857488" y="3857628"/>
            <a:ext cx="492922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err="1" smtClean="0">
                <a:solidFill>
                  <a:schemeClr val="bg1"/>
                </a:solidFill>
              </a:rPr>
              <a:t>Пущин</a:t>
            </a:r>
            <a:r>
              <a:rPr lang="ru-RU" sz="1200" b="1" dirty="0" smtClean="0">
                <a:solidFill>
                  <a:schemeClr val="bg1"/>
                </a:solidFill>
              </a:rPr>
              <a:t> И.И.</a:t>
            </a:r>
            <a:r>
              <a:rPr lang="ru-RU" sz="1200" dirty="0" smtClean="0">
                <a:solidFill>
                  <a:schemeClr val="bg1"/>
                </a:solidFill>
              </a:rPr>
              <a:t> </a:t>
            </a:r>
            <a:r>
              <a:rPr lang="ru-RU" sz="1200" b="1" dirty="0" smtClean="0">
                <a:solidFill>
                  <a:schemeClr val="bg1"/>
                </a:solidFill>
              </a:rPr>
              <a:t>Записки о Пушкине / И.И. </a:t>
            </a:r>
            <a:r>
              <a:rPr lang="ru-RU" sz="1200" b="1" dirty="0" err="1" smtClean="0">
                <a:solidFill>
                  <a:schemeClr val="bg1"/>
                </a:solidFill>
              </a:rPr>
              <a:t>Пущин</a:t>
            </a:r>
            <a:r>
              <a:rPr lang="ru-RU" sz="1200" b="1" dirty="0" smtClean="0">
                <a:solidFill>
                  <a:schemeClr val="bg1"/>
                </a:solidFill>
              </a:rPr>
              <a:t>. – М. : Детская литература, 1984. - 63  с.</a:t>
            </a:r>
          </a:p>
          <a:p>
            <a:pPr indent="182563"/>
            <a:r>
              <a:rPr lang="ru-RU" sz="1200" dirty="0" smtClean="0">
                <a:solidFill>
                  <a:schemeClr val="bg1"/>
                </a:solidFill>
              </a:rPr>
              <a:t>«Записки о Пушкине» - драгоценные для всех воспоминания о великом поэте его лицейского товарища, прекрасного человека, участника восстания декабристов И.И. Пущина. Ценность этих воспоминаний в их исторической достоверности, в простом и благородном слоге, светящейся в каждом слове любви к Пушкину.</a:t>
            </a:r>
          </a:p>
          <a:p>
            <a:endParaRPr lang="ru-RU" sz="1200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pic>
        <p:nvPicPr>
          <p:cNvPr id="10" name="Рисунок 9" descr="C:\Users\user\Desktop\Пушкин\КНИГИ\Пущин записки.jpg"/>
          <p:cNvPicPr/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500034" y="3500438"/>
            <a:ext cx="1615006" cy="243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C:\Users\user\Desktop\Пушкин\17341_html_m5a5ed701[1].png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717" r="51897"/>
          <a:stretch>
            <a:fillRect/>
          </a:stretch>
        </p:blipFill>
        <p:spPr bwMode="auto">
          <a:xfrm>
            <a:off x="0" y="0"/>
            <a:ext cx="2428860" cy="721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user\Desktop\Пушкин\КНИГИ\Россия автобиография.jpg"/>
          <p:cNvPicPr/>
          <p:nvPr/>
        </p:nvPicPr>
        <p:blipFill>
          <a:blip r:embed="rId3" cstate="print">
            <a:lum contrast="10000"/>
          </a:blip>
          <a:srcRect l="2815"/>
          <a:stretch>
            <a:fillRect/>
          </a:stretch>
        </p:blipFill>
        <p:spPr bwMode="auto">
          <a:xfrm>
            <a:off x="357158" y="500042"/>
            <a:ext cx="1647825" cy="2428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714612" y="928670"/>
            <a:ext cx="585791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Достоевский Ф.</a:t>
            </a:r>
            <a:r>
              <a:rPr lang="ru-RU" sz="1200" dirty="0" smtClean="0">
                <a:solidFill>
                  <a:schemeClr val="bg1"/>
                </a:solidFill>
              </a:rPr>
              <a:t> </a:t>
            </a:r>
            <a:r>
              <a:rPr lang="ru-RU" sz="1200" b="1" dirty="0" smtClean="0">
                <a:solidFill>
                  <a:schemeClr val="bg1"/>
                </a:solidFill>
              </a:rPr>
              <a:t>Открытие памятника А.С. Пушкину, 1880 год // Россия : Автобиография. – М. : </a:t>
            </a:r>
            <a:r>
              <a:rPr lang="ru-RU" sz="1200" b="1" dirty="0" err="1" smtClean="0">
                <a:solidFill>
                  <a:schemeClr val="bg1"/>
                </a:solidFill>
              </a:rPr>
              <a:t>Эксмо</a:t>
            </a:r>
            <a:r>
              <a:rPr lang="ru-RU" sz="1200" b="1" dirty="0" smtClean="0">
                <a:solidFill>
                  <a:schemeClr val="bg1"/>
                </a:solidFill>
              </a:rPr>
              <a:t> ; СПб. : </a:t>
            </a:r>
            <a:r>
              <a:rPr lang="ru-RU" sz="1200" b="1" dirty="0" err="1" smtClean="0">
                <a:solidFill>
                  <a:schemeClr val="bg1"/>
                </a:solidFill>
              </a:rPr>
              <a:t>Мидгард</a:t>
            </a:r>
            <a:r>
              <a:rPr lang="ru-RU" sz="1200" b="1" dirty="0" smtClean="0">
                <a:solidFill>
                  <a:schemeClr val="bg1"/>
                </a:solidFill>
              </a:rPr>
              <a:t>, 2009. – с. 903-913</a:t>
            </a:r>
          </a:p>
          <a:p>
            <a:r>
              <a:rPr lang="ru-RU" sz="1200" b="1" dirty="0" smtClean="0">
                <a:solidFill>
                  <a:schemeClr val="bg1"/>
                </a:solidFill>
              </a:rPr>
              <a:t> </a:t>
            </a:r>
            <a:endParaRPr lang="ru-RU" sz="1200" dirty="0" smtClean="0">
              <a:solidFill>
                <a:schemeClr val="bg1"/>
              </a:solidFill>
            </a:endParaRPr>
          </a:p>
          <a:p>
            <a:r>
              <a:rPr lang="ru-RU" sz="1200" b="1" dirty="0" err="1" smtClean="0">
                <a:solidFill>
                  <a:schemeClr val="bg1"/>
                </a:solidFill>
              </a:rPr>
              <a:t>Фикельмон</a:t>
            </a:r>
            <a:r>
              <a:rPr lang="ru-RU" sz="1200" b="1" dirty="0" smtClean="0">
                <a:solidFill>
                  <a:schemeClr val="bg1"/>
                </a:solidFill>
              </a:rPr>
              <a:t> Д.,</a:t>
            </a:r>
            <a:r>
              <a:rPr lang="ru-RU" sz="1200" dirty="0" smtClean="0">
                <a:solidFill>
                  <a:schemeClr val="bg1"/>
                </a:solidFill>
              </a:rPr>
              <a:t> </a:t>
            </a:r>
            <a:r>
              <a:rPr lang="ru-RU" sz="1200" b="1" dirty="0" smtClean="0">
                <a:solidFill>
                  <a:schemeClr val="bg1"/>
                </a:solidFill>
              </a:rPr>
              <a:t>Жуковский В. Дуэль и смерть Пушкина, 1837 год // Россия : Автобиография. – М. : </a:t>
            </a:r>
            <a:r>
              <a:rPr lang="ru-RU" sz="1200" b="1" dirty="0" err="1" smtClean="0">
                <a:solidFill>
                  <a:schemeClr val="bg1"/>
                </a:solidFill>
              </a:rPr>
              <a:t>Эксмо</a:t>
            </a:r>
            <a:r>
              <a:rPr lang="ru-RU" sz="1200" b="1" dirty="0" smtClean="0">
                <a:solidFill>
                  <a:schemeClr val="bg1"/>
                </a:solidFill>
              </a:rPr>
              <a:t>, СПб. : </a:t>
            </a:r>
            <a:r>
              <a:rPr lang="ru-RU" sz="1200" b="1" dirty="0" err="1" smtClean="0">
                <a:solidFill>
                  <a:schemeClr val="bg1"/>
                </a:solidFill>
              </a:rPr>
              <a:t>Мидгард</a:t>
            </a:r>
            <a:r>
              <a:rPr lang="ru-RU" sz="1200" b="1" dirty="0" smtClean="0">
                <a:solidFill>
                  <a:schemeClr val="bg1"/>
                </a:solidFill>
              </a:rPr>
              <a:t>, 2009. – с. 803-822</a:t>
            </a:r>
          </a:p>
          <a:p>
            <a:endParaRPr lang="ru-RU" dirty="0"/>
          </a:p>
        </p:txBody>
      </p:sp>
      <p:pic>
        <p:nvPicPr>
          <p:cNvPr id="6" name="Рисунок 5" descr="C:\Users\user\Desktop\Пушкин\КНИГИ\Синдаловский Пушкинский круг.jpg"/>
          <p:cNvPicPr/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357158" y="3500438"/>
            <a:ext cx="1607538" cy="243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714612" y="3643314"/>
            <a:ext cx="578647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err="1" smtClean="0">
                <a:solidFill>
                  <a:schemeClr val="bg1"/>
                </a:solidFill>
              </a:rPr>
              <a:t>Синдаловский</a:t>
            </a:r>
            <a:r>
              <a:rPr lang="ru-RU" sz="1200" b="1" dirty="0" smtClean="0">
                <a:solidFill>
                  <a:schemeClr val="bg1"/>
                </a:solidFill>
              </a:rPr>
              <a:t> Н.А. Пушкинский круг: Легенды и мифы / Н.А. </a:t>
            </a:r>
            <a:r>
              <a:rPr lang="ru-RU" sz="1200" b="1" dirty="0" err="1" smtClean="0">
                <a:solidFill>
                  <a:schemeClr val="bg1"/>
                </a:solidFill>
              </a:rPr>
              <a:t>Синдаловский</a:t>
            </a:r>
            <a:r>
              <a:rPr lang="ru-RU" sz="1200" b="1" dirty="0" smtClean="0">
                <a:solidFill>
                  <a:schemeClr val="bg1"/>
                </a:solidFill>
              </a:rPr>
              <a:t>. - М. : </a:t>
            </a:r>
            <a:r>
              <a:rPr lang="ru-RU" sz="1200" b="1" dirty="0" err="1" smtClean="0">
                <a:solidFill>
                  <a:schemeClr val="bg1"/>
                </a:solidFill>
              </a:rPr>
              <a:t>Центрполиграф</a:t>
            </a:r>
            <a:r>
              <a:rPr lang="ru-RU" sz="1200" b="1" dirty="0" smtClean="0">
                <a:solidFill>
                  <a:schemeClr val="bg1"/>
                </a:solidFill>
              </a:rPr>
              <a:t>, 2007. - 348 с. : фото. </a:t>
            </a:r>
            <a:endParaRPr lang="ru-RU" sz="1200" dirty="0" smtClean="0">
              <a:solidFill>
                <a:schemeClr val="bg1"/>
              </a:solidFill>
            </a:endParaRPr>
          </a:p>
          <a:p>
            <a:pPr indent="182563"/>
            <a:r>
              <a:rPr lang="ru-RU" sz="1200" dirty="0" smtClean="0">
                <a:solidFill>
                  <a:schemeClr val="bg1"/>
                </a:solidFill>
              </a:rPr>
              <a:t>В произведении знатока и исследователя петербургского фольклора 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Н.А. </a:t>
            </a:r>
            <a:r>
              <a:rPr lang="ru-RU" sz="1200" dirty="0" err="1" smtClean="0">
                <a:solidFill>
                  <a:schemeClr val="bg1"/>
                </a:solidFill>
              </a:rPr>
              <a:t>Синдаловского</a:t>
            </a:r>
            <a:r>
              <a:rPr lang="ru-RU" sz="1200" dirty="0" smtClean="0">
                <a:solidFill>
                  <a:schemeClr val="bg1"/>
                </a:solidFill>
              </a:rPr>
              <a:t> рассказывается о былях и небылях, связанных с именем нашего национального гения - А.С. Пушкина. В книге наряду с изложением основных этапов и событий из короткой жизни поэта упоминаются, пожалуй, все легенды и мифы,  порожденные в массовом сознании магическим воздействием личности и творчества великого человека</a:t>
            </a:r>
          </a:p>
          <a:p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C:\Users\user\Desktop\Пушкин\17341_html_m5a5ed701[1].png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717" r="51897"/>
          <a:stretch>
            <a:fillRect/>
          </a:stretch>
        </p:blipFill>
        <p:spPr bwMode="auto">
          <a:xfrm>
            <a:off x="0" y="0"/>
            <a:ext cx="2428860" cy="721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user\Desktop\Пушкин\КНИГИ\Карамзин Пушкин Гоголь Аксаковы.jpg"/>
          <p:cNvPicPr/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428596" y="428604"/>
            <a:ext cx="1704921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714612" y="500042"/>
            <a:ext cx="564360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err="1" smtClean="0">
                <a:solidFill>
                  <a:schemeClr val="bg1"/>
                </a:solidFill>
              </a:rPr>
              <a:t>Скабичевский</a:t>
            </a:r>
            <a:r>
              <a:rPr lang="ru-RU" sz="1200" b="1" dirty="0" smtClean="0">
                <a:solidFill>
                  <a:schemeClr val="bg1"/>
                </a:solidFill>
              </a:rPr>
              <a:t> А.М. Пушкин // Карамзин. Пушкин. Гоголь. Аксаковы. Достоевский : Биографические очерки / Сост., общ. Ред. и </a:t>
            </a:r>
            <a:r>
              <a:rPr lang="ru-RU" sz="1200" b="1" dirty="0" err="1" smtClean="0">
                <a:solidFill>
                  <a:schemeClr val="bg1"/>
                </a:solidFill>
              </a:rPr>
              <a:t>послесл</a:t>
            </a:r>
            <a:r>
              <a:rPr lang="ru-RU" sz="1200" b="1" dirty="0" smtClean="0">
                <a:solidFill>
                  <a:schemeClr val="bg1"/>
                </a:solidFill>
              </a:rPr>
              <a:t>. Н.Ф. Болдырева. – Челябинск : Урал </a:t>
            </a:r>
            <a:r>
              <a:rPr lang="en-US" sz="1200" b="1" dirty="0" smtClean="0">
                <a:solidFill>
                  <a:schemeClr val="bg1"/>
                </a:solidFill>
              </a:rPr>
              <a:t>LTD</a:t>
            </a:r>
            <a:r>
              <a:rPr lang="ru-RU" sz="1200" b="1" dirty="0" smtClean="0">
                <a:solidFill>
                  <a:schemeClr val="bg1"/>
                </a:solidFill>
              </a:rPr>
              <a:t>Ю 1997. – 480 с., 8 л. ил. – (Жизнь замечательных людей. Биографическая библиотека Ф. Павленкова; Т. 2)</a:t>
            </a:r>
            <a:endParaRPr lang="ru-RU" sz="1200" dirty="0" smtClean="0">
              <a:solidFill>
                <a:schemeClr val="bg1"/>
              </a:solidFill>
            </a:endParaRPr>
          </a:p>
          <a:p>
            <a:pPr indent="182563"/>
            <a:r>
              <a:rPr lang="ru-RU" sz="1200" dirty="0" smtClean="0">
                <a:solidFill>
                  <a:schemeClr val="bg1"/>
                </a:solidFill>
              </a:rPr>
              <a:t>Биографии, сведенные в этом томе вместе, были изданы более 100 лет назад отельными книжками в серии «Жизнь замечательных людей», осуществленной Ф.Ф. Павленковым (1939-1900). Написанные в новом для того времени жанре поэтической хроники и историко-культурного наследия, эти тексты сохраняют по сей день информационную и энергетико-психологическую ценность. Писавшие «для простых людей», для российской провинции, сегодня они могут быть рекомендованы отнюдь не только библиофилам, но самой широкой читательской аудитории. Жизни и творчеству А.С. Пушкина посвящен биографический очерк А.М. </a:t>
            </a:r>
            <a:r>
              <a:rPr lang="ru-RU" sz="1200" dirty="0" err="1" smtClean="0">
                <a:solidFill>
                  <a:schemeClr val="bg1"/>
                </a:solidFill>
              </a:rPr>
              <a:t>Скабичевского</a:t>
            </a:r>
            <a:r>
              <a:rPr lang="ru-RU" sz="1200" dirty="0" smtClean="0">
                <a:solidFill>
                  <a:schemeClr val="bg1"/>
                </a:solidFill>
              </a:rPr>
              <a:t>, сопровожденный 15 портретами великого поэта и многими рисунками.</a:t>
            </a:r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C:\Users\user\Desktop\Пушкин\КНИГИ\Страхов Заметки о Пушкине.jpg"/>
          <p:cNvPicPr/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428596" y="3643314"/>
            <a:ext cx="1775655" cy="243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786050" y="3571876"/>
            <a:ext cx="54292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Страхов Н.Н.</a:t>
            </a:r>
            <a:r>
              <a:rPr lang="ru-RU" sz="1200" dirty="0" smtClean="0">
                <a:solidFill>
                  <a:schemeClr val="bg1"/>
                </a:solidFill>
              </a:rPr>
              <a:t> </a:t>
            </a:r>
            <a:r>
              <a:rPr lang="ru-RU" sz="1200" b="1" dirty="0" smtClean="0">
                <a:solidFill>
                  <a:schemeClr val="bg1"/>
                </a:solidFill>
              </a:rPr>
              <a:t>Заметки о Пушкине и других поэтах : Репринтное издание / Н.Н. Страхов. - 2-е изд.,  доп. - М. : </a:t>
            </a:r>
            <a:r>
              <a:rPr lang="ru-RU" sz="1200" b="1" dirty="0" err="1" smtClean="0">
                <a:solidFill>
                  <a:schemeClr val="bg1"/>
                </a:solidFill>
              </a:rPr>
              <a:t>Директ-Медиа</a:t>
            </a:r>
            <a:r>
              <a:rPr lang="ru-RU" sz="1200" b="1" dirty="0" smtClean="0">
                <a:solidFill>
                  <a:schemeClr val="bg1"/>
                </a:solidFill>
              </a:rPr>
              <a:t>, 2014. – 306 с.</a:t>
            </a:r>
          </a:p>
          <a:p>
            <a:pPr indent="182563"/>
            <a:r>
              <a:rPr lang="ru-RU" sz="1200" dirty="0" smtClean="0">
                <a:solidFill>
                  <a:schemeClr val="bg1"/>
                </a:solidFill>
              </a:rPr>
              <a:t> Одна из лучших и самых известных работ русского философа, публициста и литературного критика Н.Н. Страхова (1828-1896).</a:t>
            </a:r>
          </a:p>
          <a:p>
            <a:pPr indent="182563"/>
            <a:r>
              <a:rPr lang="ru-RU" sz="1200" dirty="0" smtClean="0">
                <a:solidFill>
                  <a:schemeClr val="bg1"/>
                </a:solidFill>
              </a:rPr>
              <a:t>В своих «Заметках» Страхов не претендует на всестороннее исследование творчества великого поэта, в центре его внимания – язык, стих, течение речи, тон, форма произведений – все то, что может быть названо техникой искусства, его внешними приемами. Изучение формы, по мнению автора, особенно актуально. Оно позволяет проследить, как после несравненных образцов, данных Пушкиным и так долго действительно бывших для всех образцами, эволюционировала русская поэзия. В книгу вошли статьи 1866-1880 годов о Пушкине – «Несколько запоздалых слов», «Главное сокровище нашей литературы», «Заметки о Пушкине», «К портрету Пушкина», «Борис Годунов» на сцене» и «Пушкинский праздник» (очерк, посвященный открытию памятника Пушкину в Москве).</a:t>
            </a:r>
          </a:p>
          <a:p>
            <a:endParaRPr lang="ru-RU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C:\Users\user\Desktop\Пушкин\17341_html_m5a5ed701[1].png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717" r="51897"/>
          <a:stretch>
            <a:fillRect/>
          </a:stretch>
        </p:blipFill>
        <p:spPr bwMode="auto">
          <a:xfrm>
            <a:off x="0" y="0"/>
            <a:ext cx="2428860" cy="721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user\Desktop\Пушкин\КНИГИ\Фейнберг Незавершенные.jpg"/>
          <p:cNvPicPr/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428596" y="357166"/>
            <a:ext cx="1795814" cy="243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714612" y="642918"/>
            <a:ext cx="607223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err="1" smtClean="0">
                <a:solidFill>
                  <a:schemeClr val="bg1"/>
                </a:solidFill>
              </a:rPr>
              <a:t>Фейнберг</a:t>
            </a:r>
            <a:r>
              <a:rPr lang="ru-RU" sz="1200" b="1" dirty="0" smtClean="0">
                <a:solidFill>
                  <a:schemeClr val="bg1"/>
                </a:solidFill>
              </a:rPr>
              <a:t> И.</a:t>
            </a:r>
            <a:r>
              <a:rPr lang="ru-RU" sz="1200" dirty="0" smtClean="0">
                <a:solidFill>
                  <a:schemeClr val="bg1"/>
                </a:solidFill>
              </a:rPr>
              <a:t> </a:t>
            </a:r>
            <a:r>
              <a:rPr lang="ru-RU" sz="1200" b="1" dirty="0" smtClean="0">
                <a:solidFill>
                  <a:schemeClr val="bg1"/>
                </a:solidFill>
              </a:rPr>
              <a:t>Незавершенные работы Пушкина / И. </a:t>
            </a:r>
            <a:r>
              <a:rPr lang="ru-RU" sz="1200" b="1" dirty="0" err="1" smtClean="0">
                <a:solidFill>
                  <a:schemeClr val="bg1"/>
                </a:solidFill>
              </a:rPr>
              <a:t>Фейнберг</a:t>
            </a:r>
            <a:r>
              <a:rPr lang="ru-RU" sz="1200" b="1" dirty="0" smtClean="0">
                <a:solidFill>
                  <a:schemeClr val="bg1"/>
                </a:solidFill>
              </a:rPr>
              <a:t>. – М. : </a:t>
            </a:r>
            <a:r>
              <a:rPr lang="ru-RU" sz="1200" b="1" dirty="0" err="1" smtClean="0">
                <a:solidFill>
                  <a:schemeClr val="bg1"/>
                </a:solidFill>
              </a:rPr>
              <a:t>Худож</a:t>
            </a:r>
            <a:r>
              <a:rPr lang="ru-RU" sz="1200" b="1" dirty="0" smtClean="0">
                <a:solidFill>
                  <a:schemeClr val="bg1"/>
                </a:solidFill>
              </a:rPr>
              <a:t>. лит., 1979. – 366 с.</a:t>
            </a:r>
          </a:p>
          <a:p>
            <a:pPr indent="182563"/>
            <a:r>
              <a:rPr lang="ru-RU" sz="1200" dirty="0" smtClean="0">
                <a:solidFill>
                  <a:schemeClr val="bg1"/>
                </a:solidFill>
              </a:rPr>
              <a:t>Книга известного литературоведа Ильи </a:t>
            </a:r>
            <a:r>
              <a:rPr lang="ru-RU" sz="1200" dirty="0" err="1" smtClean="0">
                <a:solidFill>
                  <a:schemeClr val="bg1"/>
                </a:solidFill>
              </a:rPr>
              <a:t>Фейнберга</a:t>
            </a:r>
            <a:r>
              <a:rPr lang="ru-RU" sz="1200" dirty="0" smtClean="0">
                <a:solidFill>
                  <a:schemeClr val="bg1"/>
                </a:solidFill>
              </a:rPr>
              <a:t> посвящена последнему труду великого поэта - его «Истории Петра I», которая была запрещена Николаем I, затем потеряна и оставалась в течение ста лет неизвестной читателю, и Автобиографическим запискам Пушкина, большую часть которых поэт вынужден был сжечь. В книге раскрыто выдающееся историческое и художественное значение этих незавершенных пушкинских произведений. </a:t>
            </a:r>
          </a:p>
          <a:p>
            <a:pPr indent="269875"/>
            <a:r>
              <a:rPr lang="ru-RU" sz="1200" dirty="0" smtClean="0">
                <a:solidFill>
                  <a:schemeClr val="bg1"/>
                </a:solidFill>
              </a:rPr>
              <a:t>Издание иллюстрировано старинными гравюрами и рисунками Пушкина.</a:t>
            </a:r>
          </a:p>
          <a:p>
            <a:endParaRPr lang="ru-RU" dirty="0"/>
          </a:p>
        </p:txBody>
      </p:sp>
      <p:pic>
        <p:nvPicPr>
          <p:cNvPr id="6" name="Рисунок 5" descr="C:\Users\user\Desktop\Пушкин\КНИГИ\Эйдельман твой 18.jpg"/>
          <p:cNvPicPr/>
          <p:nvPr/>
        </p:nvPicPr>
        <p:blipFill>
          <a:blip r:embed="rId4">
            <a:lum contrast="10000"/>
          </a:blip>
          <a:srcRect/>
          <a:stretch>
            <a:fillRect/>
          </a:stretch>
        </p:blipFill>
        <p:spPr bwMode="auto">
          <a:xfrm>
            <a:off x="500034" y="3571876"/>
            <a:ext cx="1792125" cy="243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857488" y="3643314"/>
            <a:ext cx="578647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Эйдельман Н.Я.</a:t>
            </a:r>
            <a:r>
              <a:rPr lang="ru-RU" sz="1200" dirty="0" smtClean="0">
                <a:solidFill>
                  <a:schemeClr val="bg1"/>
                </a:solidFill>
              </a:rPr>
              <a:t> </a:t>
            </a:r>
            <a:r>
              <a:rPr lang="ru-RU" sz="1200" b="1" dirty="0" smtClean="0">
                <a:solidFill>
                  <a:schemeClr val="bg1"/>
                </a:solidFill>
              </a:rPr>
              <a:t>Твой 18-й век. Прекрасен наш союз ... / Н.Я. Эйдельман. - М. : Мысль, 1991. - 397 с. : ил.</a:t>
            </a:r>
          </a:p>
          <a:p>
            <a:pPr indent="182563"/>
            <a:r>
              <a:rPr lang="ru-RU" sz="1200" dirty="0" smtClean="0">
                <a:solidFill>
                  <a:schemeClr val="bg1"/>
                </a:solidFill>
              </a:rPr>
              <a:t> В книге соединены две работы известного советского писателя и историка, объединенные единым замыслом — поиском исторической истины, раскрытием исторических судеб людей России в переломные годы ее развития. В живой форме автор умело рисует целую галерею остропсихологических портретов. Беспокоившая Эйдельмана тема общности людей и их судеб особенно близка нашей современности. Для широкого круга читателей.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C:\Users\user\Desktop\Пушкин\17341_html_m5a5ed701[1].png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717" r="51897"/>
          <a:stretch>
            <a:fillRect/>
          </a:stretch>
        </p:blipFill>
        <p:spPr bwMode="auto">
          <a:xfrm>
            <a:off x="0" y="0"/>
            <a:ext cx="2428860" cy="721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 descr="C:\Users\user\Desktop\Пушкин\untitled2.png"/>
          <p:cNvPicPr>
            <a:picLocks noChangeAspect="1" noChangeArrowheads="1"/>
          </p:cNvPicPr>
          <p:nvPr/>
        </p:nvPicPr>
        <p:blipFill>
          <a:blip r:embed="rId3"/>
          <a:srcRect r="44632"/>
          <a:stretch>
            <a:fillRect/>
          </a:stretch>
        </p:blipFill>
        <p:spPr bwMode="auto">
          <a:xfrm>
            <a:off x="4429124" y="214290"/>
            <a:ext cx="4128423" cy="820800"/>
          </a:xfrm>
          <a:prstGeom prst="rect">
            <a:avLst/>
          </a:prstGeom>
          <a:noFill/>
          <a:effectLst>
            <a:glow rad="101600">
              <a:schemeClr val="tx1">
                <a:alpha val="60000"/>
              </a:schemeClr>
            </a:glow>
          </a:effectLst>
        </p:spPr>
      </p:pic>
      <p:pic>
        <p:nvPicPr>
          <p:cNvPr id="23555" name="Picture 3" descr="C:\Users\user\Desktop\Пушкин\untitled2.png"/>
          <p:cNvPicPr>
            <a:picLocks noChangeAspect="1" noChangeArrowheads="1"/>
          </p:cNvPicPr>
          <p:nvPr/>
        </p:nvPicPr>
        <p:blipFill>
          <a:blip r:embed="rId3"/>
          <a:srcRect l="55368"/>
          <a:stretch>
            <a:fillRect/>
          </a:stretch>
        </p:blipFill>
        <p:spPr bwMode="auto">
          <a:xfrm>
            <a:off x="4929190" y="857232"/>
            <a:ext cx="3327897" cy="820800"/>
          </a:xfrm>
          <a:prstGeom prst="rect">
            <a:avLst/>
          </a:prstGeom>
          <a:noFill/>
          <a:effectLst>
            <a:glow rad="101600">
              <a:schemeClr val="tx1">
                <a:alpha val="60000"/>
              </a:schemeClr>
            </a:glow>
          </a:effectLst>
        </p:spPr>
      </p:pic>
      <p:pic>
        <p:nvPicPr>
          <p:cNvPr id="4" name="Рисунок 3" descr="C:\Users\user\Desktop\Пушкин\КНИГИ\Маленко Имя предков.jpg"/>
          <p:cNvPicPr/>
          <p:nvPr/>
        </p:nvPicPr>
        <p:blipFill>
          <a:blip r:embed="rId4" cstate="print">
            <a:lum contrast="10000"/>
          </a:blip>
          <a:srcRect l="17259" t="4644" r="17398" b="2758"/>
          <a:stretch>
            <a:fillRect/>
          </a:stretch>
        </p:blipFill>
        <p:spPr bwMode="auto">
          <a:xfrm>
            <a:off x="500034" y="1000108"/>
            <a:ext cx="1714722" cy="243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571736" y="2000240"/>
            <a:ext cx="6072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Маленко А.Ю.</a:t>
            </a:r>
            <a:r>
              <a:rPr lang="ru-RU" sz="1200" dirty="0" smtClean="0">
                <a:solidFill>
                  <a:schemeClr val="bg1"/>
                </a:solidFill>
              </a:rPr>
              <a:t> </a:t>
            </a:r>
            <a:r>
              <a:rPr lang="ru-RU" sz="1200" b="1" dirty="0" smtClean="0">
                <a:solidFill>
                  <a:schemeClr val="bg1"/>
                </a:solidFill>
              </a:rPr>
              <a:t>"Имя предков моих..." (предки Пушкина в истории Крыма) / А.Ю. Маленко. – Симферополь : </a:t>
            </a:r>
            <a:r>
              <a:rPr lang="ru-RU" sz="1200" b="1" dirty="0" err="1" smtClean="0">
                <a:solidFill>
                  <a:schemeClr val="bg1"/>
                </a:solidFill>
              </a:rPr>
              <a:t>Таврия-Плюс</a:t>
            </a:r>
            <a:r>
              <a:rPr lang="ru-RU" sz="1200" b="1" dirty="0" smtClean="0">
                <a:solidFill>
                  <a:schemeClr val="bg1"/>
                </a:solidFill>
              </a:rPr>
              <a:t>, 2003. - 64 с.</a:t>
            </a:r>
          </a:p>
          <a:p>
            <a:pPr indent="182563"/>
            <a:r>
              <a:rPr lang="ru-RU" sz="1200" dirty="0" smtClean="0">
                <a:solidFill>
                  <a:schemeClr val="bg1"/>
                </a:solidFill>
              </a:rPr>
              <a:t>В книге раскрывается тема Крыма в творчестве А.С. Пушкина, родословная поэта, связи его предков с Крымом.</a:t>
            </a:r>
            <a:endParaRPr lang="ru-RU" dirty="0"/>
          </a:p>
        </p:txBody>
      </p:sp>
      <p:pic>
        <p:nvPicPr>
          <p:cNvPr id="6" name="Рисунок 5" descr="C:\Users\user\Desktop\Пушкин\КНИГИ\Маленко Пишу, читаю.jpg"/>
          <p:cNvPicPr/>
          <p:nvPr/>
        </p:nvPicPr>
        <p:blipFill>
          <a:blip r:embed="rId5" cstate="print">
            <a:lum contrast="10000"/>
          </a:blip>
          <a:srcRect r="2641" b="1605"/>
          <a:stretch>
            <a:fillRect/>
          </a:stretch>
        </p:blipFill>
        <p:spPr bwMode="auto">
          <a:xfrm>
            <a:off x="500034" y="4071942"/>
            <a:ext cx="1682034" cy="23895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500298" y="4214818"/>
            <a:ext cx="628654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Маленко А. "Пишу, читаю..., думаю о Крыме...". Крым в жизни и творчестве А.С. Пушкина и его современников / А. Маленко. – Симферополь : </a:t>
            </a:r>
            <a:r>
              <a:rPr lang="ru-RU" sz="1200" b="1" dirty="0" err="1" smtClean="0">
                <a:solidFill>
                  <a:schemeClr val="bg1"/>
                </a:solidFill>
              </a:rPr>
              <a:t>Бизнес-Информ</a:t>
            </a:r>
            <a:r>
              <a:rPr lang="ru-RU" sz="1200" b="1" dirty="0" smtClean="0">
                <a:solidFill>
                  <a:schemeClr val="bg1"/>
                </a:solidFill>
              </a:rPr>
              <a:t>, 2005. - 208 с. : ил.</a:t>
            </a:r>
          </a:p>
          <a:p>
            <a:pPr indent="182563"/>
            <a:r>
              <a:rPr lang="ru-RU" sz="1200" dirty="0" smtClean="0">
                <a:solidFill>
                  <a:schemeClr val="bg1"/>
                </a:solidFill>
              </a:rPr>
              <a:t>Почти два века на «брегах полуденной Тавриды» властвует крымская муза Пушкина. Привлеченные силой пушкинского слова, многие поэты и писатели также создали немало вдохновенных и ныне, к сожалению, забытых строк о Крыме. Автор этой книги приглашает читателя совершить «путешествие» в мир русской литературы и истории, которое сделает более понятными многие «крымские» строки в прозе и поэзии создателя «Бахчисарайского фонтана». Впервые Вами будут прочитаны фрагменты произведений современников Пушкина, посвященные южному краю. Исторические сюжеты книги помогут Вам узнать об интересных фактах русско-крымских отношений, о связях Москвы и Бахчисарая, в осуществлении которых участвовали предки поэта</a:t>
            </a:r>
          </a:p>
          <a:p>
            <a:endParaRPr lang="ru-RU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C:\Users\user\Desktop\Пушкин\17341_html_m5a5ed701[1].png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717" r="51897"/>
          <a:stretch>
            <a:fillRect/>
          </a:stretch>
        </p:blipFill>
        <p:spPr bwMode="auto">
          <a:xfrm>
            <a:off x="0" y="0"/>
            <a:ext cx="2428860" cy="721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user\Desktop\Пушкин\КНИГИ\Маленко Собранье пестрых.jpg"/>
          <p:cNvPicPr/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357158" y="571480"/>
            <a:ext cx="1745462" cy="243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500298" y="1214422"/>
            <a:ext cx="5572164" cy="923330"/>
          </a:xfrm>
          <a:prstGeom prst="rect">
            <a:avLst/>
          </a:prstGeom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Маленко А.Ю.</a:t>
            </a:r>
            <a:r>
              <a:rPr lang="ru-RU" sz="1200" dirty="0" smtClean="0">
                <a:solidFill>
                  <a:schemeClr val="bg1"/>
                </a:solidFill>
              </a:rPr>
              <a:t> </a:t>
            </a:r>
            <a:r>
              <a:rPr lang="ru-RU" sz="1200" b="1" dirty="0" smtClean="0">
                <a:solidFill>
                  <a:schemeClr val="bg1"/>
                </a:solidFill>
              </a:rPr>
              <a:t>Собранье пестрых глав. Крым в жизни и творчестве Александра Пушкина / А.Ю. Маленко. – Симферополь : </a:t>
            </a:r>
            <a:r>
              <a:rPr lang="ru-RU" sz="1200" b="1" dirty="0" err="1" smtClean="0">
                <a:solidFill>
                  <a:schemeClr val="bg1"/>
                </a:solidFill>
              </a:rPr>
              <a:t>АнтиквА</a:t>
            </a:r>
            <a:r>
              <a:rPr lang="ru-RU" sz="1200" b="1" dirty="0" smtClean="0">
                <a:solidFill>
                  <a:schemeClr val="bg1"/>
                </a:solidFill>
              </a:rPr>
              <a:t>, 2007. </a:t>
            </a:r>
            <a:r>
              <a:rPr lang="ru-RU" sz="1200" b="1" smtClean="0">
                <a:solidFill>
                  <a:schemeClr val="bg1"/>
                </a:solidFill>
              </a:rPr>
              <a:t>- 240 </a:t>
            </a:r>
            <a:r>
              <a:rPr lang="ru-RU" sz="1200" b="1" dirty="0" smtClean="0">
                <a:solidFill>
                  <a:schemeClr val="bg1"/>
                </a:solidFill>
              </a:rPr>
              <a:t>с. : ил.</a:t>
            </a:r>
          </a:p>
          <a:p>
            <a:endParaRPr lang="ru-RU" dirty="0"/>
          </a:p>
        </p:txBody>
      </p:sp>
      <p:pic>
        <p:nvPicPr>
          <p:cNvPr id="6" name="Рисунок 5" descr="C:\Users\user\Desktop\Пушкин\КНИГИ\Крымские каникулы.jpg"/>
          <p:cNvPicPr/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428596" y="3571876"/>
            <a:ext cx="1611810" cy="243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714612" y="4071942"/>
            <a:ext cx="50720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Яковлев К.</a:t>
            </a:r>
            <a:r>
              <a:rPr lang="ru-RU" sz="1200" dirty="0" smtClean="0">
                <a:solidFill>
                  <a:schemeClr val="bg1"/>
                </a:solidFill>
              </a:rPr>
              <a:t> </a:t>
            </a:r>
            <a:r>
              <a:rPr lang="ru-RU" sz="1200" b="1" dirty="0" smtClean="0">
                <a:solidFill>
                  <a:schemeClr val="bg1"/>
                </a:solidFill>
              </a:rPr>
              <a:t>Неувядаемая роза // Крымские каникулы. Книга для чтения на курорте : Сборник / Сост. Л. А. Литвинова. – Симферополь : </a:t>
            </a:r>
            <a:r>
              <a:rPr lang="ru-RU" sz="1200" b="1" dirty="0" err="1" smtClean="0">
                <a:solidFill>
                  <a:schemeClr val="bg1"/>
                </a:solidFill>
              </a:rPr>
              <a:t>Таврия</a:t>
            </a:r>
            <a:r>
              <a:rPr lang="ru-RU" sz="1200" b="1" dirty="0" smtClean="0">
                <a:solidFill>
                  <a:schemeClr val="bg1"/>
                </a:solidFill>
              </a:rPr>
              <a:t>, 1981. – с. 331-340</a:t>
            </a:r>
          </a:p>
          <a:p>
            <a:pPr indent="182563"/>
            <a:r>
              <a:rPr lang="ru-RU" sz="1200" dirty="0" smtClean="0">
                <a:solidFill>
                  <a:schemeClr val="bg1"/>
                </a:solidFill>
              </a:rPr>
              <a:t>Сборник знакомит с неизвестными широкому кругу читателей историческими крымскими событиями, с героическими подвигами русских и советских воинов на крымской земле, с уникальной природой полуострова и проблемами ее охраны, в также крымскими страницами жизни замечательных людей. Предлагаемый очерк рассказывает о крымских впечатлениях А.С. Пушкина.</a:t>
            </a:r>
            <a:endParaRPr lang="ru-RU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x-lines.ru/letters/i/cyrillicscript/0652/150f0a/60/0/4nxpbcqtodembwfzfoopbcqoszeabwfi4n5pbxqozaopdbqtodembwf74nhpbxgttxem1mtqf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45" y="214290"/>
            <a:ext cx="6072155" cy="820800"/>
          </a:xfrm>
          <a:prstGeom prst="rect">
            <a:avLst/>
          </a:prstGeom>
          <a:noFill/>
          <a:effectLst>
            <a:glow rad="101600">
              <a:schemeClr val="tx1">
                <a:alpha val="60000"/>
              </a:schemeClr>
            </a:glow>
          </a:effectLst>
        </p:spPr>
      </p:pic>
      <p:pic>
        <p:nvPicPr>
          <p:cNvPr id="5" name="Рисунок 4" descr="C:\Users\user\Desktop\Пушкин\КНИГИ\Кузнецова Под бурями судьбы.jpg"/>
          <p:cNvPicPr/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357158" y="142852"/>
            <a:ext cx="1699510" cy="243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0" y="2714620"/>
            <a:ext cx="34289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Кузнецова А.А.</a:t>
            </a:r>
            <a:r>
              <a:rPr lang="ru-RU" sz="1200" dirty="0" smtClean="0">
                <a:solidFill>
                  <a:schemeClr val="bg1"/>
                </a:solidFill>
              </a:rPr>
              <a:t> </a:t>
            </a:r>
            <a:r>
              <a:rPr lang="ru-RU" sz="1200" b="1" dirty="0" smtClean="0">
                <a:solidFill>
                  <a:schemeClr val="bg1"/>
                </a:solidFill>
              </a:rPr>
              <a:t>Под бурями судьбы жестокой...: Трилогия / А.А. Кузнецова. - М. : Детская  литература, 1987. - 415 с. : ил.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  В книгу входят три повести о жене А.С. Пушкина и его друзьях: «Под бурями судьбы жестокой…», «А душу твою люблю…» и «Долли».</a:t>
            </a:r>
            <a:endParaRPr lang="ru-RU" dirty="0"/>
          </a:p>
        </p:txBody>
      </p:sp>
      <p:pic>
        <p:nvPicPr>
          <p:cNvPr id="1027" name="Picture 3" descr="C:\Users\user\Desktop\Пушкин\КНИГИ\Новиков Пушкин в изгнании.jpg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3428992" y="1071546"/>
            <a:ext cx="1572137" cy="243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143472" y="1285860"/>
            <a:ext cx="400052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Новиков И.А. Пушкин в изгнании : Роман / И.А. Новиков. – Симферополь : </a:t>
            </a:r>
            <a:r>
              <a:rPr lang="ru-RU" sz="1200" b="1" dirty="0" err="1" smtClean="0">
                <a:solidFill>
                  <a:schemeClr val="bg1"/>
                </a:solidFill>
              </a:rPr>
              <a:t>Таврия</a:t>
            </a:r>
            <a:r>
              <a:rPr lang="ru-RU" sz="1200" b="1" dirty="0" smtClean="0">
                <a:solidFill>
                  <a:schemeClr val="bg1"/>
                </a:solidFill>
              </a:rPr>
              <a:t>, 1978. – 728 с., ил. – (Б-ка «</a:t>
            </a:r>
            <a:r>
              <a:rPr lang="ru-RU" sz="1200" b="1" dirty="0" err="1" smtClean="0">
                <a:solidFill>
                  <a:schemeClr val="bg1"/>
                </a:solidFill>
              </a:rPr>
              <a:t>Таврия</a:t>
            </a:r>
            <a:r>
              <a:rPr lang="ru-RU" sz="1200" b="1" dirty="0" smtClean="0">
                <a:solidFill>
                  <a:schemeClr val="bg1"/>
                </a:solidFill>
              </a:rPr>
              <a:t>»)</a:t>
            </a:r>
            <a:endParaRPr lang="ru-RU" sz="1200" dirty="0" smtClean="0">
              <a:solidFill>
                <a:schemeClr val="bg1"/>
              </a:solidFill>
            </a:endParaRPr>
          </a:p>
          <a:p>
            <a:r>
              <a:rPr lang="ru-RU" sz="1200" dirty="0" smtClean="0">
                <a:solidFill>
                  <a:schemeClr val="bg1"/>
                </a:solidFill>
              </a:rPr>
              <a:t>  В книге освещается очень интересный и важный для творчества А.С. Пушкина период его жизни, когда опальный поэт находился в царской ссылке. Первая книга романа – «Пушкин на юге» - рассказывает о пребывании поэта на Кавказе, в Крыму, в Кишиневе и Одессе, вторая освещает факты его жизни и творчества во время ссылки в село Михайловское.</a:t>
            </a:r>
          </a:p>
          <a:p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1028" name="Picture 4" descr="C:\Users\user\Desktop\Пушкин\КНИГИ\тынянов Пушкин.jpg"/>
          <p:cNvPicPr>
            <a:picLocks noChangeAspect="1" noChangeArrowheads="1"/>
          </p:cNvPicPr>
          <p:nvPr/>
        </p:nvPicPr>
        <p:blipFill>
          <a:blip r:embed="rId5" cstate="print">
            <a:lum contrast="10000"/>
          </a:blip>
          <a:srcRect/>
          <a:stretch>
            <a:fillRect/>
          </a:stretch>
        </p:blipFill>
        <p:spPr bwMode="auto">
          <a:xfrm>
            <a:off x="142844" y="3857628"/>
            <a:ext cx="1641863" cy="243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857356" y="4000504"/>
            <a:ext cx="350046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Тынянов Ю. Н. Пушкин / Ю.Н. Тынянов. – М. : Правда, 1981. – 608 с.</a:t>
            </a:r>
            <a:endParaRPr lang="ru-RU" sz="1200" dirty="0" smtClean="0">
              <a:solidFill>
                <a:schemeClr val="bg1"/>
              </a:solidFill>
            </a:endParaRPr>
          </a:p>
          <a:p>
            <a:r>
              <a:rPr lang="ru-RU" sz="1200" dirty="0" smtClean="0">
                <a:solidFill>
                  <a:schemeClr val="bg1"/>
                </a:solidFill>
              </a:rPr>
              <a:t>  Роман посвящен детству, отрочеству и юности поэта. Талантливый исследователь и художник, знаток пушкинской эпохи, Ю.Н. Тынянов сумел не только запечатлеть живой образ самого поэта, но и воссоздать атмосферу его семьи, лицея, характерные черты литературной и художественной жизни первых 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десятилетий </a:t>
            </a:r>
            <a:r>
              <a:rPr lang="en-US" sz="1200" dirty="0" smtClean="0">
                <a:solidFill>
                  <a:schemeClr val="bg1"/>
                </a:solidFill>
              </a:rPr>
              <a:t>XIX</a:t>
            </a:r>
            <a:r>
              <a:rPr lang="ru-RU" sz="1200" dirty="0" smtClean="0">
                <a:solidFill>
                  <a:schemeClr val="bg1"/>
                </a:solidFill>
              </a:rPr>
              <a:t> века.</a:t>
            </a:r>
          </a:p>
          <a:p>
            <a:endParaRPr lang="ru-RU" dirty="0"/>
          </a:p>
        </p:txBody>
      </p:sp>
      <p:pic>
        <p:nvPicPr>
          <p:cNvPr id="1029" name="Picture 5" descr="C:\Users\user\Desktop\Пушкин\КНИГИ\Цветаева Мой Пушкин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86446" y="3143248"/>
            <a:ext cx="1588416" cy="2430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643406" y="5572140"/>
            <a:ext cx="45005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Цветаева М.Цветаева М.</a:t>
            </a:r>
            <a:r>
              <a:rPr lang="ru-RU" sz="1200" dirty="0" smtClean="0">
                <a:solidFill>
                  <a:schemeClr val="bg1"/>
                </a:solidFill>
              </a:rPr>
              <a:t> Мой Пушкин / М. Цветаева. - СПб. : Азбука-классика, 2004. - 223 с.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  В настоящий сборник включен практически «весь Пушкин»     М. Цветаевой. Кроме прозу «Мой Пушкин» и «Пушкин и Пугачев», сюда входят отрывки из эссе и «Сводных тетрадей», а также переводы стихов Пушкина на французский язык.</a:t>
            </a:r>
          </a:p>
          <a:p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44" y="857232"/>
            <a:ext cx="8858312" cy="413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     6 июня 2019 года исполняется </a:t>
            </a:r>
            <a:r>
              <a:rPr lang="ru-RU" sz="1600" b="1" i="1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220 </a:t>
            </a:r>
            <a:r>
              <a:rPr lang="ru-RU" sz="1600" b="1" i="1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лет со дня рождения </a:t>
            </a:r>
          </a:p>
          <a:p>
            <a:pPr algn="ctr"/>
            <a:r>
              <a:rPr lang="ru-RU" sz="1600" b="1" i="1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 Александра Сергеевича Пушкина (1799 - 1837) .</a:t>
            </a:r>
          </a:p>
          <a:p>
            <a:endParaRPr lang="ru-RU" sz="1600" b="1" i="1" dirty="0" smtClean="0">
              <a:solidFill>
                <a:schemeClr val="bg1"/>
              </a:solidFill>
              <a:latin typeface="Cambria" pitchFamily="18" charset="0"/>
              <a:ea typeface="Cambria" pitchFamily="18" charset="0"/>
            </a:endParaRPr>
          </a:p>
          <a:p>
            <a:pPr algn="ctr"/>
            <a:r>
              <a:rPr lang="ru-RU" sz="1600" b="1" i="1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 Нет в русской литературе имени более известного, почитаемого  и значимого.  Короткая жизнь А.С. Пушкина необыкновенно ярка и насыщенна, а его творческое наследие составляет золотой фонд мировой литературы. Жизнеописанию великого русского поэта посвящено множество книг.</a:t>
            </a:r>
          </a:p>
          <a:p>
            <a:pPr algn="ctr"/>
            <a:r>
              <a:rPr lang="ru-RU" sz="500" b="1" i="1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 </a:t>
            </a:r>
          </a:p>
          <a:p>
            <a:pPr indent="355600" algn="ctr"/>
            <a:r>
              <a:rPr lang="ru-RU" sz="1600" b="1" i="1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Предлагаем познакомиться с виртуальной выставкой,  на которой представлены издания об А.С. Пушкине из фонда библиотеки Филиала МГУ имени М.В. Ломоносова в городе Севастополе  - воспоминания современников, научные исследования, художественные произведения  и т.д.</a:t>
            </a:r>
          </a:p>
          <a:p>
            <a:pPr algn="ctr"/>
            <a:endParaRPr lang="ru-RU" b="1" i="1" dirty="0" smtClean="0">
              <a:solidFill>
                <a:schemeClr val="bg1"/>
              </a:solidFill>
              <a:latin typeface="Cambria" pitchFamily="18" charset="0"/>
              <a:ea typeface="Cambria" pitchFamily="18" charset="0"/>
            </a:endParaRPr>
          </a:p>
          <a:p>
            <a:pPr algn="ctr"/>
            <a:r>
              <a:rPr lang="ru-RU" sz="1600" b="1" i="1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Выставка состоит из 3-х разделов:</a:t>
            </a:r>
          </a:p>
          <a:p>
            <a:pPr>
              <a:buFontTx/>
              <a:buChar char="-"/>
            </a:pPr>
            <a:r>
              <a:rPr lang="ru-RU" sz="1600" b="1" i="1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 «Жизнь и поэзия - одно» (жизнь и творчество А.С. Пушкина),</a:t>
            </a:r>
          </a:p>
          <a:p>
            <a:pPr>
              <a:buFontTx/>
              <a:buChar char="-"/>
            </a:pPr>
            <a:r>
              <a:rPr lang="ru-RU" sz="1600" b="1" i="1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 «Земли полуденной волшебные края» (А.С. Пушкин и Крым),</a:t>
            </a:r>
          </a:p>
          <a:p>
            <a:pPr>
              <a:buFontTx/>
              <a:buChar char="-"/>
            </a:pPr>
            <a:r>
              <a:rPr lang="ru-RU" sz="1600" b="1" i="1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 «Образ, бережно хранимый» (А.С. Пушкин в художественной литературе)</a:t>
            </a:r>
            <a:endParaRPr lang="ru-RU" sz="1600" b="1" i="1" dirty="0">
              <a:solidFill>
                <a:schemeClr val="bg1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1029" name="Picture 5" descr="https://img-fotki.yandex.ru/get/9356/27302857.102b/0_e7361_de361333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5357826"/>
            <a:ext cx="2857520" cy="128365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:\Users\user\Desktop\Пушкин\17341_html_m5a5ed701[1].png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717" r="51897"/>
          <a:stretch>
            <a:fillRect/>
          </a:stretch>
        </p:blipFill>
        <p:spPr bwMode="auto">
          <a:xfrm>
            <a:off x="0" y="0"/>
            <a:ext cx="2428860" cy="721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://x-lines.ru/letters/i/cyrillicscript/0652/000000/60/0/4nmpbqgos9em5wccrdemoegoz9em7wcp4n57bqgtthon4egoz5emjwf74n9y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142852"/>
            <a:ext cx="5000628" cy="820483"/>
          </a:xfrm>
          <a:prstGeom prst="rect">
            <a:avLst/>
          </a:prstGeom>
          <a:noFill/>
          <a:effectLst>
            <a:glow rad="101600">
              <a:schemeClr val="tx1">
                <a:alpha val="60000"/>
              </a:schemeClr>
            </a:glow>
          </a:effectLst>
        </p:spPr>
      </p:pic>
      <p:pic>
        <p:nvPicPr>
          <p:cNvPr id="3" name="Рисунок 2" descr="C:\Users\user\Desktop\Пушкин\КНИГИ\Благой Душа в заветной.jpg"/>
          <p:cNvPicPr/>
          <p:nvPr/>
        </p:nvPicPr>
        <p:blipFill>
          <a:blip r:embed="rId4" cstate="print">
            <a:lum contrast="10000"/>
          </a:blip>
          <a:srcRect l="3223" t="1961" b="2288"/>
          <a:stretch>
            <a:fillRect/>
          </a:stretch>
        </p:blipFill>
        <p:spPr bwMode="auto">
          <a:xfrm>
            <a:off x="428596" y="1214422"/>
            <a:ext cx="1785950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4" name="TextBox 3"/>
          <p:cNvSpPr txBox="1"/>
          <p:nvPr/>
        </p:nvSpPr>
        <p:spPr>
          <a:xfrm>
            <a:off x="2500298" y="1214422"/>
            <a:ext cx="62865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Благой Д.Д. Душа в заветной лире: Очерки жизни и творчества Пушкина / Д.Д. Благой. - 2-е изд. доп. – М. : Советский писатель, 1979. - 624 с.</a:t>
            </a:r>
          </a:p>
          <a:p>
            <a:pPr indent="182563"/>
            <a:r>
              <a:rPr lang="ru-RU" sz="1200" dirty="0" smtClean="0">
                <a:solidFill>
                  <a:schemeClr val="bg1"/>
                </a:solidFill>
              </a:rPr>
              <a:t>Книга одного из крупнейших советских пушкинистов посвящена основным проблемам творчества и личности Пушкина. Творчество Пушкина осмысляется автором в русле развития мировой литературы, на уровне таких величайших явлений ее, как творения Дайте, Шекспира, Вольтера, Байрона, Гёте. Углубляются и уточняются место и роль Пушкина в развитии освободительного движения; обстоятельства семейной жизни поэта и истинные причины его гибели.</a:t>
            </a:r>
          </a:p>
          <a:p>
            <a:pPr indent="182563"/>
            <a:r>
              <a:rPr lang="ru-RU" sz="1200" dirty="0" smtClean="0">
                <a:solidFill>
                  <a:schemeClr val="bg1"/>
                </a:solidFill>
              </a:rPr>
              <a:t>Раскрываются основные эстетические свойства его поэзии, придающие ей неотразимое обаяние. Устанавливается на одном особенно выразительном примере активное «присутствие» наследия Пушкина - «его души в заветной лире» - в последующем развитии русской литературы.</a:t>
            </a:r>
            <a:endParaRPr lang="ru-RU" dirty="0"/>
          </a:p>
        </p:txBody>
      </p:sp>
      <p:pic>
        <p:nvPicPr>
          <p:cNvPr id="6" name="Рисунок 5" descr="C:\Users\user\Desktop\Пушкин\КНИГИ\Благой Творческий путь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-35751" y="4393413"/>
            <a:ext cx="2571768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571704" y="4214818"/>
            <a:ext cx="657229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Благой Д.Д. Творческий путь Пушкина (1813-1826). – М.- Л. : Издательство </a:t>
            </a:r>
          </a:p>
          <a:p>
            <a:r>
              <a:rPr lang="ru-RU" sz="1200" b="1" dirty="0" smtClean="0">
                <a:solidFill>
                  <a:schemeClr val="bg1"/>
                </a:solidFill>
              </a:rPr>
              <a:t>Академии наук СССР, 1950. – 580 с.</a:t>
            </a:r>
          </a:p>
          <a:p>
            <a:pPr indent="182563"/>
            <a:r>
              <a:rPr lang="ru-RU" sz="1200" dirty="0" smtClean="0">
                <a:solidFill>
                  <a:schemeClr val="bg1"/>
                </a:solidFill>
              </a:rPr>
              <a:t>Настоящий труд охватывает 1813-1826 годы в творчестве А. С. Пушкина, лицейский период, южную ссылку, ссылку в Михайловском. В эти годы Пушкин создал свои замечательные шедевры: "Руслан и Людмила", "Кавказский пленник" и другие поэмы, "Цыганы", "Борис Годунов" и "Граф Нулин", "Песни о Стеньке Разине", "Пророк", множество стихотворений. Обстоятельно анализируя все эти произведения, автор щедро делится богатством своих наблюдений.</a:t>
            </a:r>
          </a:p>
          <a:p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C:\Users\user\Desktop\Пушкин\17341_html_m5a5ed701[1].png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717" r="51897" b="4717"/>
          <a:stretch>
            <a:fillRect/>
          </a:stretch>
        </p:blipFill>
        <p:spPr bwMode="auto">
          <a:xfrm>
            <a:off x="0" y="0"/>
            <a:ext cx="24288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643142" y="785794"/>
            <a:ext cx="65008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err="1" smtClean="0">
                <a:solidFill>
                  <a:schemeClr val="bg1"/>
                </a:solidFill>
              </a:rPr>
              <a:t>Вацуро</a:t>
            </a:r>
            <a:r>
              <a:rPr lang="ru-RU" sz="1200" b="1" dirty="0" smtClean="0">
                <a:solidFill>
                  <a:schemeClr val="bg1"/>
                </a:solidFill>
              </a:rPr>
              <a:t> В.Э. Пушкинская пора / В.Э. </a:t>
            </a:r>
            <a:r>
              <a:rPr lang="ru-RU" sz="1200" b="1" dirty="0" err="1" smtClean="0">
                <a:solidFill>
                  <a:schemeClr val="bg1"/>
                </a:solidFill>
              </a:rPr>
              <a:t>Вацуро</a:t>
            </a:r>
            <a:r>
              <a:rPr lang="ru-RU" sz="1200" b="1" dirty="0" smtClean="0">
                <a:solidFill>
                  <a:schemeClr val="bg1"/>
                </a:solidFill>
              </a:rPr>
              <a:t>. - М. : Академический проект, 2000. - 624 с. </a:t>
            </a:r>
          </a:p>
          <a:p>
            <a:pPr indent="182563"/>
            <a:r>
              <a:rPr lang="ru-RU" sz="1200" dirty="0" smtClean="0">
                <a:solidFill>
                  <a:schemeClr val="bg1"/>
                </a:solidFill>
              </a:rPr>
              <a:t>Сборник статей выдающегося российского филолога В.Э. </a:t>
            </a:r>
            <a:r>
              <a:rPr lang="ru-RU" sz="1200" dirty="0" err="1" smtClean="0">
                <a:solidFill>
                  <a:schemeClr val="bg1"/>
                </a:solidFill>
              </a:rPr>
              <a:t>Вацуро</a:t>
            </a:r>
            <a:r>
              <a:rPr lang="ru-RU" sz="1200" dirty="0" smtClean="0">
                <a:solidFill>
                  <a:schemeClr val="bg1"/>
                </a:solidFill>
              </a:rPr>
              <a:t> (1935-2000) подводит итог его многолетних занятий Золотым веком русской культуры. Статьи, посвященные предшественникам Пушкина (И. И. Дмитриев и др.), Пушкину, его современникам (А.С. Грибоедов, Е.А. Баратынский и др.), особенностям жанровой системы эпохи романтизма, существенно углубляют наше понимание своеобразия культуры первой трети </a:t>
            </a:r>
            <a:r>
              <a:rPr lang="en-US" sz="1200" dirty="0" smtClean="0">
                <a:solidFill>
                  <a:schemeClr val="bg1"/>
                </a:solidFill>
              </a:rPr>
              <a:t>XIX </a:t>
            </a:r>
            <a:r>
              <a:rPr lang="ru-RU" sz="1200" dirty="0" smtClean="0">
                <a:solidFill>
                  <a:schemeClr val="bg1"/>
                </a:solidFill>
              </a:rPr>
              <a:t>века, содержит тонкие наблюдения, демонстрируют уникальное сочетание блестящего знания мельчайших подробностей жизни и творчества как известнейших деятелей, так и персонажей «третьего» ряда с глубиной теоретических подходов.</a:t>
            </a:r>
            <a:endParaRPr lang="ru-RU" dirty="0"/>
          </a:p>
        </p:txBody>
      </p:sp>
      <p:pic>
        <p:nvPicPr>
          <p:cNvPr id="5" name="Рисунок 4" descr="C:\Users\user\Desktop\Пушкин\КНИГИ\Вацуро Пушкинская пора.jpg"/>
          <p:cNvPicPr/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500034" y="428604"/>
            <a:ext cx="1699491" cy="243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C:\Users\user\Desktop\Пушкин\КНИГИ\Вересаев.jpg"/>
          <p:cNvPicPr/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285720" y="3500438"/>
            <a:ext cx="1714512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428860" y="3643314"/>
            <a:ext cx="6715140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Вересаев В.</a:t>
            </a:r>
            <a:r>
              <a:rPr lang="ru-RU" sz="1200" dirty="0" smtClean="0">
                <a:solidFill>
                  <a:schemeClr val="bg1"/>
                </a:solidFill>
              </a:rPr>
              <a:t> </a:t>
            </a:r>
            <a:r>
              <a:rPr lang="ru-RU" sz="1200" b="1" dirty="0" smtClean="0">
                <a:solidFill>
                  <a:schemeClr val="bg1"/>
                </a:solidFill>
              </a:rPr>
              <a:t>Пушкин в жизни : Систематический свод подлинных свидетельств современников // Вересаев В.В. Сочинения в четырех томах. Т. 2. – М. : Правда, 1990. – 560 с.</a:t>
            </a:r>
          </a:p>
          <a:p>
            <a:endParaRPr lang="ru-RU" sz="500" dirty="0" smtClean="0">
              <a:solidFill>
                <a:schemeClr val="bg1"/>
              </a:solidFill>
            </a:endParaRPr>
          </a:p>
          <a:p>
            <a:r>
              <a:rPr lang="ru-RU" sz="1200" b="1" dirty="0" smtClean="0">
                <a:solidFill>
                  <a:schemeClr val="bg1"/>
                </a:solidFill>
              </a:rPr>
              <a:t>Вересаев В. Пушкин в жизни : Систематический свод подлинных свидетельств современников // Вересаев В.В. Сочинения в четырех томах. Т. 3. – М. : Правда, 1990. – с. 3-314</a:t>
            </a:r>
          </a:p>
          <a:p>
            <a:pPr indent="182563"/>
            <a:r>
              <a:rPr lang="ru-RU" sz="1200" dirty="0" smtClean="0">
                <a:solidFill>
                  <a:schemeClr val="bg1"/>
                </a:solidFill>
              </a:rPr>
              <a:t>Книга составлена из подлинных документов - свидетельств современников А.С.Пушкина. Это воспоминания, письма, литературные заметки, отдельные высказывания людей, близко знавших поэта - его друзей и недругов, родственников, светских знакомых. Отобранные В.В.Вересаевым (1867 - 1945) из множества документальных материалов они убедительно рисуют нравы пушкинской эпохи, позволяют не только полнее представить биографию великого поэта, но и по-новому осмыслить его жизненный и творческий путь.</a:t>
            </a:r>
          </a:p>
          <a:p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C:\Users\user\Desktop\Пушкин\КНИГИ\Вересаев.jpg"/>
          <p:cNvPicPr/>
          <p:nvPr/>
        </p:nvPicPr>
        <p:blipFill>
          <a:blip r:embed="rId4" cstate="print">
            <a:lum bright="10000" contrast="10000"/>
          </a:blip>
          <a:srcRect/>
          <a:stretch>
            <a:fillRect/>
          </a:stretch>
        </p:blipFill>
        <p:spPr bwMode="auto">
          <a:xfrm>
            <a:off x="500034" y="3714752"/>
            <a:ext cx="1714512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C:\Users\user\Desktop\Пушкин\17341_html_m5a5ed701[1].png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717" r="51897"/>
          <a:stretch>
            <a:fillRect/>
          </a:stretch>
        </p:blipFill>
        <p:spPr bwMode="auto">
          <a:xfrm>
            <a:off x="0" y="0"/>
            <a:ext cx="2428860" cy="721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user\Desktop\Пушкин\КНИГИ\Волков Мир Пушкина.jpg"/>
          <p:cNvPicPr/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357158" y="285728"/>
            <a:ext cx="1764272" cy="243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C:\Users\user\Desktop\Пушкин\КНИГИ\Высочина Образ, бережно.jpg"/>
          <p:cNvPicPr/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428596" y="3500438"/>
            <a:ext cx="1714512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643174" y="714356"/>
            <a:ext cx="5929354" cy="1754326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Волков Г.Н. Мир Пушкина. Личность, мировоззрение, окружение / Г.Н. Волков. – М . : Мол. гвардия, 1989. - 270 с. : ил. </a:t>
            </a:r>
          </a:p>
          <a:p>
            <a:pPr indent="182563"/>
            <a:r>
              <a:rPr lang="ru-RU" sz="1200" dirty="0" smtClean="0">
                <a:solidFill>
                  <a:schemeClr val="bg1"/>
                </a:solidFill>
              </a:rPr>
              <a:t>Александр Сергеевич Пушкин был не только великим поэтом, но и мыслителем с особым, сложным мировоззрением, прозорливым историком, человеком государственного ума. Раздвинуть рамки изучения социально-исторического фона жизни и творчества поэта, понять его в связи с "духом времени" - вот важнейшая цель новой книги ученого и писателя, доктора философских наук Генриха Волкова, автора таких популярных книг, как "У колыбели науки", "Сова Минервы", "Три лика культуры", и многих других. Книга рассчитана на широкий круг читателей.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714612" y="3429000"/>
            <a:ext cx="62151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err="1" smtClean="0">
                <a:solidFill>
                  <a:schemeClr val="bg1"/>
                </a:solidFill>
              </a:rPr>
              <a:t>Высочина</a:t>
            </a:r>
            <a:r>
              <a:rPr lang="ru-RU" sz="1200" b="1" dirty="0" smtClean="0">
                <a:solidFill>
                  <a:schemeClr val="bg1"/>
                </a:solidFill>
              </a:rPr>
              <a:t> Е.И. Образ, бережно хранимый. Жизнь Пушкина в памяти поколений : </a:t>
            </a:r>
          </a:p>
          <a:p>
            <a:r>
              <a:rPr lang="ru-RU" sz="1200" b="1" dirty="0" smtClean="0">
                <a:solidFill>
                  <a:schemeClr val="bg1"/>
                </a:solidFill>
              </a:rPr>
              <a:t>Кн. для учителя / Е.И. </a:t>
            </a:r>
            <a:r>
              <a:rPr lang="ru-RU" sz="1200" b="1" dirty="0" err="1" smtClean="0">
                <a:solidFill>
                  <a:schemeClr val="bg1"/>
                </a:solidFill>
              </a:rPr>
              <a:t>Высочина</a:t>
            </a:r>
            <a:r>
              <a:rPr lang="ru-RU" sz="1200" b="1" dirty="0" smtClean="0">
                <a:solidFill>
                  <a:schemeClr val="bg1"/>
                </a:solidFill>
              </a:rPr>
              <a:t>. - М. : Просвещение, 1989. - 238 с. : ил. </a:t>
            </a:r>
          </a:p>
          <a:p>
            <a:pPr indent="182563"/>
            <a:r>
              <a:rPr lang="ru-RU" sz="1200" dirty="0" smtClean="0">
                <a:solidFill>
                  <a:schemeClr val="bg1"/>
                </a:solidFill>
              </a:rPr>
              <a:t>Книга посвящена сложной и интересной двухвековой истории восприятия Пушкина в русской и советской культуре – от его современников до наших дней. </a:t>
            </a:r>
          </a:p>
          <a:p>
            <a:pPr indent="182563"/>
            <a:r>
              <a:rPr lang="ru-RU" sz="1200" dirty="0" smtClean="0">
                <a:solidFill>
                  <a:schemeClr val="bg1"/>
                </a:solidFill>
              </a:rPr>
              <a:t>Что привлекало внимание к поэту и каким видели его люди разных поколений? Как складывались различные толкования его жизни и творчества? Почему изменялись представления о его образе? Для ответов на эти вопросы привлекаются мемуары, дневники, письма, отзывы читателей, исследователей, критиков. Автор опирается также на богатейшую художественную пушкиниану, на портреты Пушкина - изобразительные, поэтические, кинематографические, музыкальные и другие, отразившие эволюцию отношений к поэту и динамику его образа. Использованы архивные фотоматериалы.</a:t>
            </a:r>
          </a:p>
          <a:p>
            <a:pPr indent="182563"/>
            <a:r>
              <a:rPr lang="ru-RU" sz="1200" dirty="0" smtClean="0">
                <a:solidFill>
                  <a:schemeClr val="bg1"/>
                </a:solidFill>
              </a:rPr>
              <a:t>Книга представляет интерес для преподавателей и для всех, кто любит литературы и увлечен историей отечественной культуры.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  </a:t>
            </a:r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C:\Users\user\Desktop\Пушкин\17341_html_m5a5ed701[1].png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717" r="51897"/>
          <a:stretch>
            <a:fillRect/>
          </a:stretch>
        </p:blipFill>
        <p:spPr bwMode="auto">
          <a:xfrm>
            <a:off x="0" y="0"/>
            <a:ext cx="2428860" cy="721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user\Desktop\Пушкин\КНИГИ\Гнамманку.jpg"/>
          <p:cNvPicPr/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>
            <a:off x="500034" y="500042"/>
            <a:ext cx="1513256" cy="243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643174" y="642918"/>
            <a:ext cx="59293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err="1" smtClean="0">
                <a:solidFill>
                  <a:schemeClr val="bg1"/>
                </a:solidFill>
              </a:rPr>
              <a:t>Гнамманку</a:t>
            </a:r>
            <a:r>
              <a:rPr lang="ru-RU" sz="1200" b="1" dirty="0" smtClean="0">
                <a:solidFill>
                  <a:schemeClr val="bg1"/>
                </a:solidFill>
              </a:rPr>
              <a:t> Д.</a:t>
            </a:r>
            <a:r>
              <a:rPr lang="ru-RU" sz="1200" dirty="0" smtClean="0">
                <a:solidFill>
                  <a:schemeClr val="bg1"/>
                </a:solidFill>
              </a:rPr>
              <a:t> </a:t>
            </a:r>
            <a:r>
              <a:rPr lang="ru-RU" sz="1200" b="1" dirty="0" smtClean="0">
                <a:solidFill>
                  <a:schemeClr val="bg1"/>
                </a:solidFill>
              </a:rPr>
              <a:t>Абрам Ганнибал. Черный предок Пушкина : Пер. с фр. / </a:t>
            </a:r>
            <a:r>
              <a:rPr lang="ru-RU" sz="1200" b="1" dirty="0" err="1" smtClean="0">
                <a:solidFill>
                  <a:schemeClr val="bg1"/>
                </a:solidFill>
              </a:rPr>
              <a:t>Дьёдонне</a:t>
            </a:r>
            <a:r>
              <a:rPr lang="ru-RU" sz="1200" b="1" dirty="0" smtClean="0">
                <a:solidFill>
                  <a:schemeClr val="bg1"/>
                </a:solidFill>
              </a:rPr>
              <a:t> </a:t>
            </a:r>
            <a:r>
              <a:rPr lang="ru-RU" sz="1200" b="1" dirty="0" err="1" smtClean="0">
                <a:solidFill>
                  <a:schemeClr val="bg1"/>
                </a:solidFill>
              </a:rPr>
              <a:t>Гнамманку</a:t>
            </a:r>
            <a:r>
              <a:rPr lang="ru-RU" sz="1200" b="1" dirty="0" smtClean="0">
                <a:solidFill>
                  <a:schemeClr val="bg1"/>
                </a:solidFill>
              </a:rPr>
              <a:t>. - М. : Мол. гвардия, 1999. - 220 с. : ил. - (Жизнь замечательных людей)</a:t>
            </a:r>
          </a:p>
          <a:p>
            <a:pPr indent="182563"/>
            <a:r>
              <a:rPr lang="ru-RU" sz="1200" dirty="0" smtClean="0">
                <a:solidFill>
                  <a:schemeClr val="bg1"/>
                </a:solidFill>
              </a:rPr>
              <a:t>Вниманию читателей предлагается первая полная биография Абрама Петровича Ганнибала (около 1696-1781), знаменитого предка великого русского поэта. Судьба этого человека кажется невероятной: чернокожий пленник, проданный в рабство в Стамбуле, он становится крестником и неотлучным секретарем Петра Великого, получает образование во Франции и всю свою жизнь посвящает служению России в качестве военного инженера, а затем генерал-аншефа русской армии. Автор книги, африканский исследователь Д. </a:t>
            </a:r>
            <a:r>
              <a:rPr lang="ru-RU" sz="1200" dirty="0" err="1" smtClean="0">
                <a:solidFill>
                  <a:schemeClr val="bg1"/>
                </a:solidFill>
              </a:rPr>
              <a:t>Гнамманку</a:t>
            </a:r>
            <a:r>
              <a:rPr lang="ru-RU" sz="1200" dirty="0" smtClean="0">
                <a:solidFill>
                  <a:schemeClr val="bg1"/>
                </a:solidFill>
              </a:rPr>
              <a:t>, предлагает свою версию происхождения прадеда Пушкина, которая, несомненно, </a:t>
            </a:r>
            <a:r>
              <a:rPr lang="ru-RU" sz="1200" dirty="0" err="1" smtClean="0">
                <a:solidFill>
                  <a:schemeClr val="bg1"/>
                </a:solidFill>
              </a:rPr>
              <a:t>вызовает</a:t>
            </a:r>
            <a:r>
              <a:rPr lang="ru-RU" sz="1200" dirty="0" smtClean="0">
                <a:solidFill>
                  <a:schemeClr val="bg1"/>
                </a:solidFill>
              </a:rPr>
              <a:t> интерес и в России.</a:t>
            </a:r>
          </a:p>
          <a:p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C:\Users\user\Desktop\Пушкин\КНИГИ\Карпович Лекции.jpg"/>
          <p:cNvPicPr/>
          <p:nvPr/>
        </p:nvPicPr>
        <p:blipFill>
          <a:blip r:embed="rId4" cstate="print">
            <a:lum contrast="10000"/>
          </a:blip>
          <a:srcRect l="53945"/>
          <a:stretch>
            <a:fillRect/>
          </a:stretch>
        </p:blipFill>
        <p:spPr bwMode="auto">
          <a:xfrm>
            <a:off x="500034" y="3357562"/>
            <a:ext cx="1593850" cy="2428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786050" y="3643314"/>
            <a:ext cx="54292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err="1" smtClean="0">
                <a:solidFill>
                  <a:schemeClr val="bg1"/>
                </a:solidFill>
              </a:rPr>
              <a:t>Карпович</a:t>
            </a:r>
            <a:r>
              <a:rPr lang="ru-RU" sz="1200" b="1" dirty="0" smtClean="0">
                <a:solidFill>
                  <a:schemeClr val="bg1"/>
                </a:solidFill>
              </a:rPr>
              <a:t> М.М.</a:t>
            </a:r>
            <a:r>
              <a:rPr lang="ru-RU" sz="1200" dirty="0" smtClean="0">
                <a:solidFill>
                  <a:schemeClr val="bg1"/>
                </a:solidFill>
              </a:rPr>
              <a:t> </a:t>
            </a:r>
            <a:r>
              <a:rPr lang="ru-RU" sz="1200" b="1" dirty="0" smtClean="0">
                <a:solidFill>
                  <a:schemeClr val="bg1"/>
                </a:solidFill>
              </a:rPr>
              <a:t>Декабристы и Пушкин // </a:t>
            </a:r>
            <a:r>
              <a:rPr lang="ru-RU" sz="1200" b="1" dirty="0" err="1" smtClean="0">
                <a:solidFill>
                  <a:schemeClr val="bg1"/>
                </a:solidFill>
              </a:rPr>
              <a:t>Карпович</a:t>
            </a:r>
            <a:r>
              <a:rPr lang="ru-RU" sz="1200" b="1" dirty="0" smtClean="0">
                <a:solidFill>
                  <a:schemeClr val="bg1"/>
                </a:solidFill>
              </a:rPr>
              <a:t> М.М. Лекции по интеллектуальной истории России (XVIII- начало XX века). - М. : Русский путь, 2012. – с. 77-89</a:t>
            </a:r>
          </a:p>
          <a:p>
            <a:pPr indent="182563"/>
            <a:r>
              <a:rPr lang="ru-RU" sz="1200" dirty="0" smtClean="0">
                <a:solidFill>
                  <a:schemeClr val="bg1"/>
                </a:solidFill>
              </a:rPr>
              <a:t>Впервые публикуемый курс лекций профессора М.М. </a:t>
            </a:r>
            <a:r>
              <a:rPr lang="ru-RU" sz="1200" dirty="0" err="1" smtClean="0">
                <a:solidFill>
                  <a:schemeClr val="bg1"/>
                </a:solidFill>
              </a:rPr>
              <a:t>Карповича</a:t>
            </a:r>
            <a:r>
              <a:rPr lang="ru-RU" sz="1200" dirty="0" smtClean="0">
                <a:solidFill>
                  <a:schemeClr val="bg1"/>
                </a:solidFill>
              </a:rPr>
              <a:t> (1888–1959) по интеллектуальной истории России XVIII – начала XX в. читался в Гарвардском университете США. Курс стал важнейшей отправной точкой развития русистики в США после Второй мировой войны, сформировав целое поколение историков и задав направление их исследованиям. Издание адресовано всем интересующимся историей России. В одной из глав автор рассматривает место декабристов и А.С. Пушкина в интеллектуальной истории начала 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XIX </a:t>
            </a:r>
            <a:r>
              <a:rPr lang="ru-RU" sz="1200" dirty="0" smtClean="0">
                <a:solidFill>
                  <a:schemeClr val="bg1"/>
                </a:solidFill>
              </a:rPr>
              <a:t>века.</a:t>
            </a:r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C:\Users\user\Desktop\Пушкин\17341_html_m5a5ed701[1].png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717" r="51897"/>
          <a:stretch>
            <a:fillRect/>
          </a:stretch>
        </p:blipFill>
        <p:spPr bwMode="auto">
          <a:xfrm>
            <a:off x="0" y="0"/>
            <a:ext cx="2428860" cy="721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user\Desktop\Пушкин\КНИГИ\Кожинов Великое творчество.jpg"/>
          <p:cNvPicPr/>
          <p:nvPr/>
        </p:nvPicPr>
        <p:blipFill>
          <a:blip r:embed="rId3" cstate="print">
            <a:lum contrast="10000"/>
          </a:blip>
          <a:srcRect t="826" b="1063"/>
          <a:stretch>
            <a:fillRect/>
          </a:stretch>
        </p:blipFill>
        <p:spPr bwMode="auto">
          <a:xfrm>
            <a:off x="357158" y="428604"/>
            <a:ext cx="1736968" cy="243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C:\Users\user\Desktop\Пушкин\КНИГИ\Лотман Пушкин.jpg"/>
          <p:cNvPicPr/>
          <p:nvPr/>
        </p:nvPicPr>
        <p:blipFill>
          <a:blip r:embed="rId4" cstate="print">
            <a:lum contrast="10000"/>
          </a:blip>
          <a:srcRect l="1603" t="692" r="1390" b="807"/>
          <a:stretch>
            <a:fillRect/>
          </a:stretch>
        </p:blipFill>
        <p:spPr bwMode="auto">
          <a:xfrm>
            <a:off x="428596" y="3500438"/>
            <a:ext cx="1721487" cy="243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714612" y="714356"/>
            <a:ext cx="55721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err="1" smtClean="0">
                <a:solidFill>
                  <a:schemeClr val="bg1"/>
                </a:solidFill>
              </a:rPr>
              <a:t>Кожинов</a:t>
            </a:r>
            <a:r>
              <a:rPr lang="ru-RU" sz="1200" b="1" dirty="0" smtClean="0">
                <a:solidFill>
                  <a:schemeClr val="bg1"/>
                </a:solidFill>
              </a:rPr>
              <a:t> В.В. Великое творчество. Великая Победа / В.В. </a:t>
            </a:r>
            <a:r>
              <a:rPr lang="ru-RU" sz="1200" b="1" dirty="0" err="1" smtClean="0">
                <a:solidFill>
                  <a:schemeClr val="bg1"/>
                </a:solidFill>
              </a:rPr>
              <a:t>Кожинов</a:t>
            </a:r>
            <a:r>
              <a:rPr lang="ru-RU" sz="1200" b="1" dirty="0" smtClean="0">
                <a:solidFill>
                  <a:schemeClr val="bg1"/>
                </a:solidFill>
              </a:rPr>
              <a:t>. – М. : Воениздат, 1999. – 328 с. – (Редкая книга)</a:t>
            </a:r>
          </a:p>
          <a:p>
            <a:pPr indent="182563"/>
            <a:r>
              <a:rPr lang="ru-RU" sz="1200" dirty="0" smtClean="0">
                <a:solidFill>
                  <a:schemeClr val="bg1"/>
                </a:solidFill>
              </a:rPr>
              <a:t> Книга посвящена 200-летию со дня рождения А.С. Пушкина и 55-летию Великой Победы. Анализируя творчество великого поэта и историю русской духовной культуры, автор предлагает новый, своеобразный взгляд на Великую Отечественную войну, определяет ее как событие самого глубокого и масштабного геополитического значения, как противоборство всей Европы и СССР-России. В книге содержится критика различных взглядов на творчество А.С. Пушкина и события Второй мировой войны.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488" y="3571876"/>
            <a:ext cx="564360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Лотман Ю.М. Пушкин : Биография писателя. Статьи и заметки.  "Евгений Онегин". Комментарий / Ю.М. Лотман. - СПб. : Искусство-СПб, 2003. - 847 с.</a:t>
            </a:r>
          </a:p>
          <a:p>
            <a:pPr indent="182563"/>
            <a:r>
              <a:rPr lang="ru-RU" sz="1200" dirty="0" smtClean="0">
                <a:solidFill>
                  <a:schemeClr val="bg1"/>
                </a:solidFill>
              </a:rPr>
              <a:t>В книге впервые собраны все работы Ю.М.Лотмана, посвященные жизни и творчеству великого русского поэта. Том состоит из четырех разделов: первый - биография А.С.Пушкина; второй - статьи и исследования; третий - заметки, рецензии и выступления, посвященные творчеству поэта; четвертый раздел полностью посвящен роману "Евгений Онегин", сюда вошел и знаменитый </a:t>
            </a:r>
            <a:r>
              <a:rPr lang="ru-RU" sz="1200" dirty="0" err="1" smtClean="0">
                <a:solidFill>
                  <a:schemeClr val="bg1"/>
                </a:solidFill>
              </a:rPr>
              <a:t>лотмановский</a:t>
            </a:r>
            <a:r>
              <a:rPr lang="ru-RU" sz="1200" dirty="0" smtClean="0">
                <a:solidFill>
                  <a:schemeClr val="bg1"/>
                </a:solidFill>
              </a:rPr>
              <a:t> "Комментарий" к бессмертному творению поэта. Вступительная статья известного филолога Б.Ф.Егорова, которого долгие годы связывала с Ю.М.Лотманом личная дружба, рассказывает о судьбе ученого, о его пушкинских исследованиях. </a:t>
            </a:r>
          </a:p>
          <a:p>
            <a:pPr indent="182563"/>
            <a:r>
              <a:rPr lang="ru-RU" sz="1200" dirty="0" smtClean="0">
                <a:solidFill>
                  <a:schemeClr val="bg1"/>
                </a:solidFill>
              </a:rPr>
              <a:t>Книга адресована специалистам-филологам, педагогам и учащимся вузов и школ, а также всем интересующимся творчеством А.С.Пушкина.</a:t>
            </a:r>
            <a:endParaRPr lang="ru-RU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C:\Users\user\Desktop\Пушкин\17341_html_m5a5ed701[1].png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717" r="51897"/>
          <a:stretch>
            <a:fillRect/>
          </a:stretch>
        </p:blipFill>
        <p:spPr bwMode="auto">
          <a:xfrm>
            <a:off x="0" y="0"/>
            <a:ext cx="2428860" cy="721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user\Desktop\Пушкин\КНИГИ\Мильнер-Иринин Пушкин и вечность.jpg"/>
          <p:cNvPicPr/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 rot="10800000">
            <a:off x="500034" y="428604"/>
            <a:ext cx="1676790" cy="243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C:\Users\user\Desktop\Пушкин\КНИГИ\Великие русские люди.jpg"/>
          <p:cNvPicPr/>
          <p:nvPr/>
        </p:nvPicPr>
        <p:blipFill>
          <a:blip r:embed="rId4">
            <a:lum contrast="10000"/>
          </a:blip>
          <a:srcRect/>
          <a:stretch>
            <a:fillRect/>
          </a:stretch>
        </p:blipFill>
        <p:spPr bwMode="auto">
          <a:xfrm>
            <a:off x="500034" y="3571876"/>
            <a:ext cx="1572991" cy="243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643174" y="571480"/>
            <a:ext cx="63579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err="1" smtClean="0">
                <a:solidFill>
                  <a:schemeClr val="bg1"/>
                </a:solidFill>
              </a:rPr>
              <a:t>Мильнер-Иринин</a:t>
            </a:r>
            <a:r>
              <a:rPr lang="ru-RU" sz="1200" b="1" dirty="0" smtClean="0">
                <a:solidFill>
                  <a:schemeClr val="bg1"/>
                </a:solidFill>
              </a:rPr>
              <a:t> Я.А. Пушкин и вечность / Я.А. </a:t>
            </a:r>
            <a:r>
              <a:rPr lang="ru-RU" sz="1200" b="1" dirty="0" err="1" smtClean="0">
                <a:solidFill>
                  <a:schemeClr val="bg1"/>
                </a:solidFill>
              </a:rPr>
              <a:t>Мильнер-Иринин</a:t>
            </a:r>
            <a:r>
              <a:rPr lang="ru-RU" sz="1200" b="1" dirty="0" smtClean="0">
                <a:solidFill>
                  <a:schemeClr val="bg1"/>
                </a:solidFill>
              </a:rPr>
              <a:t>. – М. : Флинта : Наука, 2004. – 520 с.</a:t>
            </a:r>
            <a:endParaRPr lang="ru-RU" sz="1200" dirty="0" smtClean="0">
              <a:solidFill>
                <a:schemeClr val="bg1"/>
              </a:solidFill>
            </a:endParaRPr>
          </a:p>
          <a:p>
            <a:pPr indent="182563"/>
            <a:r>
              <a:rPr lang="ru-RU" sz="1200" dirty="0" smtClean="0">
                <a:solidFill>
                  <a:schemeClr val="bg1"/>
                </a:solidFill>
              </a:rPr>
              <a:t>В монографии представлено поэтическое творчество Пушкина в интерпретации этика </a:t>
            </a:r>
            <a:r>
              <a:rPr lang="ru-RU" sz="1200" dirty="0" err="1" smtClean="0">
                <a:solidFill>
                  <a:schemeClr val="bg1"/>
                </a:solidFill>
              </a:rPr>
              <a:t>Мильнера-Иринина</a:t>
            </a:r>
            <a:r>
              <a:rPr lang="ru-RU" sz="1200" dirty="0" smtClean="0">
                <a:solidFill>
                  <a:schemeClr val="bg1"/>
                </a:solidFill>
              </a:rPr>
              <a:t> с позиций сформулированного им закона нравственной жизни общества - принципов истинной человечности. И общественная природа человека, и его творчески-созидательный труд, и его нравственная  жизнь находят свое идеальное выражение, воплощение и объединение в совести. Согласно истинной нравственности - по </a:t>
            </a:r>
            <a:r>
              <a:rPr lang="ru-RU" sz="1200" dirty="0" err="1" smtClean="0">
                <a:solidFill>
                  <a:schemeClr val="bg1"/>
                </a:solidFill>
              </a:rPr>
              <a:t>Мильнеру-Иринину</a:t>
            </a:r>
            <a:r>
              <a:rPr lang="ru-RU" sz="1200" dirty="0" smtClean="0">
                <a:solidFill>
                  <a:schemeClr val="bg1"/>
                </a:solidFill>
              </a:rPr>
              <a:t> - во всей человеческой истории гений Пушкина не имеет себе аналогов: редчайшее сочетание  гениальной художественности, гениального ума и гениальной же непосредственности при колоссальной образованности Пушкина и поражающим воображение размахе тематики его творчества делают  поэзию Пушкина настоящим олицетворением красоты жизни, поэтической красоты жизни человека в особенности.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857488" y="3929066"/>
            <a:ext cx="58579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Мясников А. Александр Сергеевич Пушкин // Великие русские люди: Сб. / Сост. В. Володин. - М. : Мол. гвардия, 1984. - 416 с. : ил. - (Жизнь замечательных людей)</a:t>
            </a:r>
          </a:p>
          <a:p>
            <a:pPr indent="182563"/>
            <a:r>
              <a:rPr lang="ru-RU" sz="1200" dirty="0" smtClean="0">
                <a:solidFill>
                  <a:schemeClr val="bg1"/>
                </a:solidFill>
              </a:rPr>
              <a:t> В суровые годы Великой Отечественной войны в издательстве «Молодая гвардия» выходили небольшие биографические книжечки о прославленных наших соотечественниках. Они составляли серии «Великие русские люди» и «Великие люди русского народа», заменившие на время войны серию «Жизнь замечательных людей». Один из выпусков был посвящен А.С. Пушкину.</a:t>
            </a:r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C:\Users\user\Desktop\Пушкин\17341_html_m5a5ed701[1].png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717" r="51897"/>
          <a:stretch>
            <a:fillRect/>
          </a:stretch>
        </p:blipFill>
        <p:spPr bwMode="auto">
          <a:xfrm>
            <a:off x="0" y="0"/>
            <a:ext cx="2428860" cy="721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user\Desktop\Пушкин\КНИГИ\Онегинская энциклопедия.jpg"/>
          <p:cNvPicPr/>
          <p:nvPr/>
        </p:nvPicPr>
        <p:blipFill>
          <a:blip r:embed="rId3" cstate="print">
            <a:lum contrast="10000"/>
          </a:blip>
          <a:srcRect r="3261"/>
          <a:stretch>
            <a:fillRect/>
          </a:stretch>
        </p:blipFill>
        <p:spPr bwMode="auto">
          <a:xfrm>
            <a:off x="214282" y="285728"/>
            <a:ext cx="1801101" cy="2428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714612" y="571480"/>
            <a:ext cx="59293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err="1" smtClean="0">
                <a:solidFill>
                  <a:schemeClr val="bg1"/>
                </a:solidFill>
              </a:rPr>
              <a:t>Онегинская</a:t>
            </a:r>
            <a:r>
              <a:rPr lang="ru-RU" sz="1200" b="1" dirty="0" smtClean="0">
                <a:solidFill>
                  <a:schemeClr val="bg1"/>
                </a:solidFill>
              </a:rPr>
              <a:t> энциклопедия : В 2 т. / Ред. Михайлова Н.И. - М. : Русский путь, 1999. </a:t>
            </a:r>
          </a:p>
          <a:p>
            <a:pPr indent="182563"/>
            <a:r>
              <a:rPr lang="ru-RU" sz="1200" dirty="0" smtClean="0">
                <a:solidFill>
                  <a:schemeClr val="bg1"/>
                </a:solidFill>
              </a:rPr>
              <a:t>Задуманная как "собранье пёстрых глав", книга для чтения, адресованная и специалистам и широкому кругу читателей, "</a:t>
            </a:r>
            <a:r>
              <a:rPr lang="ru-RU" sz="1200" dirty="0" err="1" smtClean="0">
                <a:solidFill>
                  <a:schemeClr val="bg1"/>
                </a:solidFill>
              </a:rPr>
              <a:t>Онегинская</a:t>
            </a:r>
            <a:r>
              <a:rPr lang="ru-RU" sz="1200" dirty="0" smtClean="0">
                <a:solidFill>
                  <a:schemeClr val="bg1"/>
                </a:solidFill>
              </a:rPr>
              <a:t> энциклопедия" объединяет статьи разных жанров: небольшие научные исследования и комментаторские статьи, литературные эссе и краткие пояснения к тексту пушкинского романа. От созданных раннее комментариев к "Евгению Онегину" энциклопедия отличается не только принципом организации, но и широтой охвата материала, установкой на </a:t>
            </a:r>
            <a:r>
              <a:rPr lang="ru-RU" sz="1200" dirty="0" err="1" smtClean="0">
                <a:solidFill>
                  <a:schemeClr val="bg1"/>
                </a:solidFill>
              </a:rPr>
              <a:t>монографичность</a:t>
            </a:r>
            <a:r>
              <a:rPr lang="ru-RU" sz="1200" dirty="0" smtClean="0">
                <a:solidFill>
                  <a:schemeClr val="bg1"/>
                </a:solidFill>
              </a:rPr>
              <a:t> в отдельных статьях, что позволило в какой-то мере приблизиться к новому постижению романа, выявить белые пятна в его изучении. </a:t>
            </a:r>
          </a:p>
          <a:p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C:\Users\user\Desktop\Пушкин\КНИГИ\Онегинская энциклопедия.jpg"/>
          <p:cNvPicPr/>
          <p:nvPr/>
        </p:nvPicPr>
        <p:blipFill>
          <a:blip r:embed="rId3" cstate="print">
            <a:lum contrast="10000"/>
          </a:blip>
          <a:srcRect r="3261"/>
          <a:stretch>
            <a:fillRect/>
          </a:stretch>
        </p:blipFill>
        <p:spPr bwMode="auto">
          <a:xfrm>
            <a:off x="428596" y="428604"/>
            <a:ext cx="1801101" cy="2428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C:\Users\user\Desktop\Пушкин\КНИГИ\Последний год жизни.jpg"/>
          <p:cNvPicPr/>
          <p:nvPr/>
        </p:nvPicPr>
        <p:blipFill>
          <a:blip r:embed="rId4" cstate="print">
            <a:lum contrast="10000"/>
          </a:blip>
          <a:srcRect r="2596"/>
          <a:stretch>
            <a:fillRect/>
          </a:stretch>
        </p:blipFill>
        <p:spPr bwMode="auto">
          <a:xfrm>
            <a:off x="428596" y="3357562"/>
            <a:ext cx="1586496" cy="2428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786050" y="3714752"/>
            <a:ext cx="57864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Последний год жизни</a:t>
            </a:r>
            <a:r>
              <a:rPr lang="ru-RU" sz="1200" dirty="0" smtClean="0">
                <a:solidFill>
                  <a:schemeClr val="bg1"/>
                </a:solidFill>
              </a:rPr>
              <a:t> </a:t>
            </a:r>
            <a:r>
              <a:rPr lang="ru-RU" sz="1200" b="1" dirty="0" smtClean="0">
                <a:solidFill>
                  <a:schemeClr val="bg1"/>
                </a:solidFill>
              </a:rPr>
              <a:t>Пушкина. Переписка. Воспоминания. Дневники. - М. : Правда, 1990. - 702 с. : портр., ил., фото</a:t>
            </a:r>
          </a:p>
          <a:p>
            <a:pPr indent="182563"/>
            <a:r>
              <a:rPr lang="ru-RU" sz="1200" dirty="0" smtClean="0">
                <a:solidFill>
                  <a:schemeClr val="bg1"/>
                </a:solidFill>
              </a:rPr>
              <a:t> В книге собраны документы и материалы, рассказывающие о жизни и трудах Пушкина с 1 января 1836 г. по 29 января 1837 г. Главное место отведено переписке Пушкина, его последним стихам, публицистическим и критическим статьям. </a:t>
            </a:r>
          </a:p>
          <a:p>
            <a:pPr indent="182563"/>
            <a:r>
              <a:rPr lang="ru-RU" sz="1200" dirty="0" smtClean="0">
                <a:solidFill>
                  <a:schemeClr val="bg1"/>
                </a:solidFill>
              </a:rPr>
              <a:t>Заключительные главы содержат разнообразные документы, связанные с трагической гибелью великого поэта, и воспоминания современников. </a:t>
            </a:r>
          </a:p>
          <a:p>
            <a:endParaRPr lang="ru-RU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2056</TotalTime>
  <Words>3535</Words>
  <PresentationFormat>Экран (4:3)</PresentationFormat>
  <Paragraphs>92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lib</dc:creator>
  <cp:lastModifiedBy>user</cp:lastModifiedBy>
  <cp:revision>150</cp:revision>
  <dcterms:created xsi:type="dcterms:W3CDTF">2019-01-23T10:37:22Z</dcterms:created>
  <dcterms:modified xsi:type="dcterms:W3CDTF">2019-06-03T08:25:47Z</dcterms:modified>
</cp:coreProperties>
</file>